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50" r:id="rId1"/>
  </p:sldMasterIdLst>
  <p:notesMasterIdLst>
    <p:notesMasterId r:id="rId54"/>
  </p:notesMasterIdLst>
  <p:handoutMasterIdLst>
    <p:handoutMasterId r:id="rId55"/>
  </p:handoutMasterIdLst>
  <p:sldIdLst>
    <p:sldId id="883" r:id="rId2"/>
    <p:sldId id="928" r:id="rId3"/>
    <p:sldId id="929" r:id="rId4"/>
    <p:sldId id="881" r:id="rId5"/>
    <p:sldId id="1253" r:id="rId6"/>
    <p:sldId id="1164" r:id="rId7"/>
    <p:sldId id="1249" r:id="rId8"/>
    <p:sldId id="875" r:id="rId9"/>
    <p:sldId id="1046" r:id="rId10"/>
    <p:sldId id="1242" r:id="rId11"/>
    <p:sldId id="1222" r:id="rId12"/>
    <p:sldId id="1224" r:id="rId13"/>
    <p:sldId id="1225" r:id="rId14"/>
    <p:sldId id="1254" r:id="rId15"/>
    <p:sldId id="1213" r:id="rId16"/>
    <p:sldId id="1239" r:id="rId17"/>
    <p:sldId id="1215" r:id="rId18"/>
    <p:sldId id="1216" r:id="rId19"/>
    <p:sldId id="1240" r:id="rId20"/>
    <p:sldId id="1217" r:id="rId21"/>
    <p:sldId id="1241" r:id="rId22"/>
    <p:sldId id="1218" r:id="rId23"/>
    <p:sldId id="1219" r:id="rId24"/>
    <p:sldId id="1243" r:id="rId25"/>
    <p:sldId id="1255" r:id="rId26"/>
    <p:sldId id="1233" r:id="rId27"/>
    <p:sldId id="1220" r:id="rId28"/>
    <p:sldId id="1204" r:id="rId29"/>
    <p:sldId id="1208" r:id="rId30"/>
    <p:sldId id="898" r:id="rId31"/>
    <p:sldId id="1251" r:id="rId32"/>
    <p:sldId id="1246" r:id="rId33"/>
    <p:sldId id="1247" r:id="rId34"/>
    <p:sldId id="1227" r:id="rId35"/>
    <p:sldId id="1229" r:id="rId36"/>
    <p:sldId id="1186" r:id="rId37"/>
    <p:sldId id="1234" r:id="rId38"/>
    <p:sldId id="1230" r:id="rId39"/>
    <p:sldId id="1235" r:id="rId40"/>
    <p:sldId id="1231" r:id="rId41"/>
    <p:sldId id="1236" r:id="rId42"/>
    <p:sldId id="1237" r:id="rId43"/>
    <p:sldId id="1238" r:id="rId44"/>
    <p:sldId id="1252" r:id="rId45"/>
    <p:sldId id="1005" r:id="rId46"/>
    <p:sldId id="1179" r:id="rId47"/>
    <p:sldId id="1177" r:id="rId48"/>
    <p:sldId id="1256" r:id="rId49"/>
    <p:sldId id="1180" r:id="rId50"/>
    <p:sldId id="1232" r:id="rId51"/>
    <p:sldId id="1257" r:id="rId52"/>
    <p:sldId id="1250" r:id="rId53"/>
  </p:sldIdLst>
  <p:sldSz cx="9144000" cy="6858000" type="screen4x3"/>
  <p:notesSz cx="6991350" cy="9282113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Comic Sans MS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Comic Sans MS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Comic Sans MS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Comic Sans MS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umimoji="1" kern="1200">
        <a:solidFill>
          <a:schemeClr val="tx1"/>
        </a:solidFill>
        <a:latin typeface="Comic Sans MS" charset="0"/>
        <a:ea typeface="+mn-ea"/>
        <a:cs typeface="+mn-cs"/>
      </a:defRPr>
    </a:lvl5pPr>
    <a:lvl6pPr marL="2286000" algn="l" defTabSz="457200" rtl="0" eaLnBrk="1" latinLnBrk="0" hangingPunct="1">
      <a:defRPr kumimoji="1" kern="1200">
        <a:solidFill>
          <a:schemeClr val="tx1"/>
        </a:solidFill>
        <a:latin typeface="Comic Sans MS" charset="0"/>
        <a:ea typeface="+mn-ea"/>
        <a:cs typeface="+mn-cs"/>
      </a:defRPr>
    </a:lvl6pPr>
    <a:lvl7pPr marL="2743200" algn="l" defTabSz="457200" rtl="0" eaLnBrk="1" latinLnBrk="0" hangingPunct="1">
      <a:defRPr kumimoji="1" kern="1200">
        <a:solidFill>
          <a:schemeClr val="tx1"/>
        </a:solidFill>
        <a:latin typeface="Comic Sans MS" charset="0"/>
        <a:ea typeface="+mn-ea"/>
        <a:cs typeface="+mn-cs"/>
      </a:defRPr>
    </a:lvl7pPr>
    <a:lvl8pPr marL="3200400" algn="l" defTabSz="457200" rtl="0" eaLnBrk="1" latinLnBrk="0" hangingPunct="1">
      <a:defRPr kumimoji="1" kern="1200">
        <a:solidFill>
          <a:schemeClr val="tx1"/>
        </a:solidFill>
        <a:latin typeface="Comic Sans MS" charset="0"/>
        <a:ea typeface="+mn-ea"/>
        <a:cs typeface="+mn-cs"/>
      </a:defRPr>
    </a:lvl8pPr>
    <a:lvl9pPr marL="3657600" algn="l" defTabSz="457200" rtl="0" eaLnBrk="1" latinLnBrk="0" hangingPunct="1">
      <a:defRPr kumimoji="1" kern="1200">
        <a:solidFill>
          <a:schemeClr val="tx1"/>
        </a:solidFill>
        <a:latin typeface="Comic Sans MS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3">
          <p15:clr>
            <a:srgbClr val="A4A3A4"/>
          </p15:clr>
        </p15:guide>
        <p15:guide id="2" pos="220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540C4"/>
    <a:srgbClr val="007F3A"/>
    <a:srgbClr val="005799"/>
    <a:srgbClr val="007034"/>
    <a:srgbClr val="FFF6E4"/>
    <a:srgbClr val="0062AC"/>
    <a:srgbClr val="00863D"/>
    <a:srgbClr val="C2E7F0"/>
    <a:srgbClr val="B6D1EE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621" autoAdjust="0"/>
    <p:restoredTop sz="90344" autoAdjust="0"/>
  </p:normalViewPr>
  <p:slideViewPr>
    <p:cSldViewPr snapToGrid="0" snapToObjects="1">
      <p:cViewPr>
        <p:scale>
          <a:sx n="149" d="100"/>
          <a:sy n="149" d="100"/>
        </p:scale>
        <p:origin x="144" y="-5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3152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95" d="100"/>
          <a:sy n="95" d="100"/>
        </p:scale>
        <p:origin x="4320" y="200"/>
      </p:cViewPr>
      <p:guideLst>
        <p:guide orient="horz" pos="2923"/>
        <p:guide pos="220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theme" Target="theme/theme1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viewProps" Target="view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2895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950" tIns="46474" rIns="92950" bIns="46474" numCol="1" anchor="t" anchorCtr="0" compatLnSpc="1">
            <a:prstTxWarp prst="textNoShape">
              <a:avLst/>
            </a:prstTxWarp>
          </a:bodyPr>
          <a:lstStyle>
            <a:lvl1pPr defTabSz="928688">
              <a:defRPr kumimoji="0" sz="1200"/>
            </a:lvl1pPr>
          </a:lstStyle>
          <a:p>
            <a:endParaRPr lang="en-US" dirty="0"/>
          </a:p>
        </p:txBody>
      </p:sp>
      <p:sp>
        <p:nvSpPr>
          <p:cNvPr id="1433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62400" y="0"/>
            <a:ext cx="302895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950" tIns="46474" rIns="92950" bIns="46474" numCol="1" anchor="t" anchorCtr="0" compatLnSpc="1">
            <a:prstTxWarp prst="textNoShape">
              <a:avLst/>
            </a:prstTxWarp>
          </a:bodyPr>
          <a:lstStyle>
            <a:lvl1pPr algn="r" defTabSz="928688">
              <a:defRPr kumimoji="0" sz="1200"/>
            </a:lvl1pPr>
          </a:lstStyle>
          <a:p>
            <a:fld id="{F0D2C31F-C683-5A4A-B55D-EBDD7546B284}" type="datetime1">
              <a:rPr lang="en-US"/>
              <a:pPr/>
              <a:t>12/26/24</a:t>
            </a:fld>
            <a:endParaRPr lang="en-US" dirty="0"/>
          </a:p>
        </p:txBody>
      </p:sp>
      <p:sp>
        <p:nvSpPr>
          <p:cNvPr id="1434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16975"/>
            <a:ext cx="302895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950" tIns="46474" rIns="92950" bIns="46474" numCol="1" anchor="b" anchorCtr="0" compatLnSpc="1">
            <a:prstTxWarp prst="textNoShape">
              <a:avLst/>
            </a:prstTxWarp>
          </a:bodyPr>
          <a:lstStyle>
            <a:lvl1pPr defTabSz="928688">
              <a:defRPr kumimoji="0" sz="1200"/>
            </a:lvl1pPr>
          </a:lstStyle>
          <a:p>
            <a:endParaRPr lang="en-US" dirty="0"/>
          </a:p>
        </p:txBody>
      </p:sp>
      <p:sp>
        <p:nvSpPr>
          <p:cNvPr id="1434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62400" y="8816975"/>
            <a:ext cx="302895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950" tIns="46474" rIns="92950" bIns="46474" numCol="1" anchor="b" anchorCtr="0" compatLnSpc="1">
            <a:prstTxWarp prst="textNoShape">
              <a:avLst/>
            </a:prstTxWarp>
          </a:bodyPr>
          <a:lstStyle>
            <a:lvl1pPr algn="r" defTabSz="928688">
              <a:defRPr kumimoji="0" sz="1200"/>
            </a:lvl1pPr>
          </a:lstStyle>
          <a:p>
            <a:fld id="{A52B6155-CBD1-1348-94CD-64B98E35A769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5111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tiff>
</file>

<file path=ppt/media/image2.png>
</file>

<file path=ppt/media/image3.jpeg>
</file>

<file path=ppt/media/image3.tiff>
</file>

<file path=ppt/media/image4.tiff>
</file>

<file path=ppt/media/image5.tiff>
</file>

<file path=ppt/media/image6.jpeg>
</file>

<file path=ppt/media/image7.png>
</file>

<file path=ppt/media/image8.jpe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6" name="Rectangle 8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2895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950" tIns="46474" rIns="92950" bIns="46474" numCol="1" anchor="t" anchorCtr="0" compatLnSpc="1">
            <a:prstTxWarp prst="textNoShape">
              <a:avLst/>
            </a:prstTxWarp>
          </a:bodyPr>
          <a:lstStyle>
            <a:lvl1pPr defTabSz="928688">
              <a:defRPr kumimoji="0" sz="1200"/>
            </a:lvl1pPr>
          </a:lstStyle>
          <a:p>
            <a:endParaRPr lang="en-US" dirty="0"/>
          </a:p>
        </p:txBody>
      </p:sp>
      <p:sp>
        <p:nvSpPr>
          <p:cNvPr id="2057" name="Rectangle 9"/>
          <p:cNvSpPr>
            <a:spLocks noGrp="1" noRot="1" noChangeAspect="1" noChangeArrowheads="1"/>
          </p:cNvSpPr>
          <p:nvPr>
            <p:ph type="sldImg" idx="2"/>
          </p:nvPr>
        </p:nvSpPr>
        <p:spPr bwMode="auto">
          <a:xfrm>
            <a:off x="1177925" y="698500"/>
            <a:ext cx="4637088" cy="347821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058" name="Rectangle 10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35038" y="4410075"/>
            <a:ext cx="5121275" cy="41735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950" tIns="46474" rIns="92950" bIns="4647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059" name="Rectangle 11"/>
          <p:cNvSpPr>
            <a:spLocks noGrp="1" noChangeArrowheads="1"/>
          </p:cNvSpPr>
          <p:nvPr>
            <p:ph type="dt" idx="1"/>
          </p:nvPr>
        </p:nvSpPr>
        <p:spPr bwMode="auto">
          <a:xfrm>
            <a:off x="3962400" y="0"/>
            <a:ext cx="302895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950" tIns="46474" rIns="92950" bIns="46474" numCol="1" anchor="t" anchorCtr="0" compatLnSpc="1">
            <a:prstTxWarp prst="textNoShape">
              <a:avLst/>
            </a:prstTxWarp>
          </a:bodyPr>
          <a:lstStyle>
            <a:lvl1pPr algn="r" defTabSz="928688">
              <a:defRPr kumimoji="0" sz="1200"/>
            </a:lvl1pPr>
          </a:lstStyle>
          <a:p>
            <a:fld id="{9B029E08-AA32-F841-9850-6BD74B135E76}" type="datetime1">
              <a:rPr lang="en-US"/>
              <a:pPr/>
              <a:t>12/26/24</a:t>
            </a:fld>
            <a:endParaRPr lang="en-US" dirty="0"/>
          </a:p>
        </p:txBody>
      </p:sp>
      <p:sp>
        <p:nvSpPr>
          <p:cNvPr id="2060" name="Rectangle 12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16975"/>
            <a:ext cx="302895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950" tIns="46474" rIns="92950" bIns="46474" numCol="1" anchor="b" anchorCtr="0" compatLnSpc="1">
            <a:prstTxWarp prst="textNoShape">
              <a:avLst/>
            </a:prstTxWarp>
          </a:bodyPr>
          <a:lstStyle>
            <a:lvl1pPr defTabSz="928688">
              <a:defRPr kumimoji="0" sz="1200"/>
            </a:lvl1pPr>
          </a:lstStyle>
          <a:p>
            <a:endParaRPr lang="en-US" dirty="0"/>
          </a:p>
        </p:txBody>
      </p:sp>
      <p:sp>
        <p:nvSpPr>
          <p:cNvPr id="2061" name="Rectangle 13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62400" y="8816975"/>
            <a:ext cx="3028950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950" tIns="46474" rIns="92950" bIns="46474" numCol="1" anchor="b" anchorCtr="0" compatLnSpc="1">
            <a:prstTxWarp prst="textNoShape">
              <a:avLst/>
            </a:prstTxWarp>
          </a:bodyPr>
          <a:lstStyle>
            <a:lvl1pPr algn="r" defTabSz="928688">
              <a:defRPr kumimoji="0" sz="1200"/>
            </a:lvl1pPr>
          </a:lstStyle>
          <a:p>
            <a:fld id="{9830394C-FF05-7F4A-8CA1-FD97CF60A484}" type="slidenum">
              <a:rPr lang="en-US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984995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Comic Sans MS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Comic Sans MS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Comic Sans MS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Comic Sans MS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Comic Sans MS" charset="0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Rectangle 5"/>
          <p:cNvSpPr txBox="1">
            <a:spLocks noGrp="1" noChangeArrowheads="1"/>
          </p:cNvSpPr>
          <p:nvPr/>
        </p:nvSpPr>
        <p:spPr bwMode="auto">
          <a:xfrm>
            <a:off x="3961557" y="8838669"/>
            <a:ext cx="3029793" cy="4333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18823" tIns="0" rIns="18823" bIns="0" anchor="b"/>
          <a:lstStyle>
            <a:lvl1pPr defTabSz="801688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1pPr>
            <a:lvl2pPr marL="742950" indent="-285750" defTabSz="801688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801688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801688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801688"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8016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8016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8016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801688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r">
              <a:defRPr/>
            </a:pPr>
            <a:fld id="{10D3D8A3-02AB-FE47-A3D4-2CAD85DF4686}" type="slidenum">
              <a:rPr lang="he-IL" sz="1000" i="1">
                <a:latin typeface="Times New Roman" charset="0"/>
                <a:cs typeface="Times New Roman" charset="0"/>
              </a:rPr>
              <a:pPr algn="r">
                <a:defRPr/>
              </a:pPr>
              <a:t>1</a:t>
            </a:fld>
            <a:endParaRPr lang="en-US" sz="1000" i="1" dirty="0">
              <a:latin typeface="Times New Roman" charset="0"/>
              <a:cs typeface="Times New Roman" charset="0"/>
            </a:endParaRPr>
          </a:p>
        </p:txBody>
      </p:sp>
      <p:sp>
        <p:nvSpPr>
          <p:cNvPr id="716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6338" y="696913"/>
            <a:ext cx="4640262" cy="3479800"/>
          </a:xfrm>
          <a:ln/>
        </p:spPr>
      </p:sp>
      <p:sp>
        <p:nvSpPr>
          <p:cNvPr id="71684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3327" y="4408536"/>
            <a:ext cx="5124697" cy="4176735"/>
          </a:xfrm>
          <a:extLst>
            <a:ext uri="{FAA26D3D-D897-4be2-8F04-BA451C77F1D7}">
              <ma14:placeholderFlag xmlns="" xmlns:ma14="http://schemas.microsoft.com/office/mac/drawingml/2011/main" val="1"/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/>
          <a:lstStyle/>
          <a:p>
            <a:pPr>
              <a:defRPr/>
            </a:pPr>
            <a:endParaRPr lang="en-US" dirty="0">
              <a:latin typeface="Times New Roman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F62616-636F-2AB9-244C-984F1546F9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>
            <a:extLst>
              <a:ext uri="{FF2B5EF4-FFF2-40B4-BE49-F238E27FC236}">
                <a16:creationId xmlns:a16="http://schemas.microsoft.com/office/drawing/2014/main" id="{998494B0-0DED-35D9-3692-C86B1FB1FEF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ACF9FA7-3F23-6B4C-932C-E2C8C76C40D9}" type="slidenum">
              <a:rPr lang="en-US"/>
              <a:pPr/>
              <a:t>16</a:t>
            </a:fld>
            <a:endParaRPr lang="en-US" dirty="0"/>
          </a:p>
        </p:txBody>
      </p:sp>
      <p:sp>
        <p:nvSpPr>
          <p:cNvPr id="18435" name="Rectangle 2">
            <a:extLst>
              <a:ext uri="{FF2B5EF4-FFF2-40B4-BE49-F238E27FC236}">
                <a16:creationId xmlns:a16="http://schemas.microsoft.com/office/drawing/2014/main" id="{72991888-006F-1942-F5FD-F63F6D055C9E}"/>
              </a:ext>
            </a:extLst>
          </p:cNvPr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52525" y="685800"/>
            <a:ext cx="4679950" cy="3509963"/>
          </a:xfrm>
          <a:solidFill>
            <a:srgbClr val="FFFFFF"/>
          </a:solidFill>
          <a:ln/>
        </p:spPr>
      </p:sp>
      <p:sp>
        <p:nvSpPr>
          <p:cNvPr id="18436" name="Rectangle 3">
            <a:extLst>
              <a:ext uri="{FF2B5EF4-FFF2-40B4-BE49-F238E27FC236}">
                <a16:creationId xmlns:a16="http://schemas.microsoft.com/office/drawing/2014/main" id="{45AD0510-66EC-2006-668A-B1A281CBDAE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1142" y="4425118"/>
            <a:ext cx="5160975" cy="4197901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87955" tIns="43978" rIns="87955" bIns="43978"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301006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ACF9FA7-3F23-6B4C-932C-E2C8C76C40D9}" type="slidenum">
              <a:rPr lang="en-US"/>
              <a:pPr/>
              <a:t>17</a:t>
            </a:fld>
            <a:endParaRPr lang="en-US" dirty="0"/>
          </a:p>
        </p:txBody>
      </p:sp>
      <p:sp>
        <p:nvSpPr>
          <p:cNvPr id="18435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52525" y="685800"/>
            <a:ext cx="4679950" cy="3509963"/>
          </a:xfrm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1142" y="4425118"/>
            <a:ext cx="5160975" cy="4197901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87955" tIns="43978" rIns="87955" bIns="43978"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3028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ACF9FA7-3F23-6B4C-932C-E2C8C76C40D9}" type="slidenum">
              <a:rPr lang="en-US"/>
              <a:pPr/>
              <a:t>18</a:t>
            </a:fld>
            <a:endParaRPr lang="en-US" dirty="0"/>
          </a:p>
        </p:txBody>
      </p:sp>
      <p:sp>
        <p:nvSpPr>
          <p:cNvPr id="18435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52525" y="685800"/>
            <a:ext cx="4679950" cy="3509963"/>
          </a:xfrm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1142" y="4425118"/>
            <a:ext cx="5160975" cy="4197901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87955" tIns="43978" rIns="87955" bIns="43978"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55457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9B9B72-2832-FF9E-98CC-536CBC4F97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>
            <a:extLst>
              <a:ext uri="{FF2B5EF4-FFF2-40B4-BE49-F238E27FC236}">
                <a16:creationId xmlns:a16="http://schemas.microsoft.com/office/drawing/2014/main" id="{4D01D296-157E-DA40-BDF7-3CA0AB6B8FA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ACF9FA7-3F23-6B4C-932C-E2C8C76C40D9}" type="slidenum">
              <a:rPr lang="en-US"/>
              <a:pPr/>
              <a:t>19</a:t>
            </a:fld>
            <a:endParaRPr lang="en-US" dirty="0"/>
          </a:p>
        </p:txBody>
      </p:sp>
      <p:sp>
        <p:nvSpPr>
          <p:cNvPr id="18435" name="Rectangle 2">
            <a:extLst>
              <a:ext uri="{FF2B5EF4-FFF2-40B4-BE49-F238E27FC236}">
                <a16:creationId xmlns:a16="http://schemas.microsoft.com/office/drawing/2014/main" id="{B5EA53C8-19C5-F0F9-D7FB-1286C8656275}"/>
              </a:ext>
            </a:extLst>
          </p:cNvPr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52525" y="685800"/>
            <a:ext cx="4679950" cy="3509963"/>
          </a:xfrm>
          <a:solidFill>
            <a:srgbClr val="FFFFFF"/>
          </a:solidFill>
          <a:ln/>
        </p:spPr>
      </p:sp>
      <p:sp>
        <p:nvSpPr>
          <p:cNvPr id="18436" name="Rectangle 3">
            <a:extLst>
              <a:ext uri="{FF2B5EF4-FFF2-40B4-BE49-F238E27FC236}">
                <a16:creationId xmlns:a16="http://schemas.microsoft.com/office/drawing/2014/main" id="{ABFDDABC-D7F4-2CAB-9BCB-8EF0E8D1F61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1142" y="4425118"/>
            <a:ext cx="5160975" cy="4197901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87955" tIns="43978" rIns="87955" bIns="43978"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349161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ACF9FA7-3F23-6B4C-932C-E2C8C76C40D9}" type="slidenum">
              <a:rPr lang="en-US"/>
              <a:pPr/>
              <a:t>20</a:t>
            </a:fld>
            <a:endParaRPr lang="en-US" dirty="0"/>
          </a:p>
        </p:txBody>
      </p:sp>
      <p:sp>
        <p:nvSpPr>
          <p:cNvPr id="18435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52525" y="685800"/>
            <a:ext cx="4679950" cy="3509963"/>
          </a:xfrm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1142" y="4425118"/>
            <a:ext cx="5160975" cy="4197901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87955" tIns="43978" rIns="87955" bIns="43978"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183640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AF798A-16B9-96BB-A95F-E9E35DCDDF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>
            <a:extLst>
              <a:ext uri="{FF2B5EF4-FFF2-40B4-BE49-F238E27FC236}">
                <a16:creationId xmlns:a16="http://schemas.microsoft.com/office/drawing/2014/main" id="{DFB5A6A3-BF9A-AD66-F56D-0771CF6AFC7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ACF9FA7-3F23-6B4C-932C-E2C8C76C40D9}" type="slidenum">
              <a:rPr lang="en-US"/>
              <a:pPr/>
              <a:t>21</a:t>
            </a:fld>
            <a:endParaRPr lang="en-US" dirty="0"/>
          </a:p>
        </p:txBody>
      </p:sp>
      <p:sp>
        <p:nvSpPr>
          <p:cNvPr id="18435" name="Rectangle 2">
            <a:extLst>
              <a:ext uri="{FF2B5EF4-FFF2-40B4-BE49-F238E27FC236}">
                <a16:creationId xmlns:a16="http://schemas.microsoft.com/office/drawing/2014/main" id="{7D8BD2AA-A706-D2E4-B4C9-A0E9892727DF}"/>
              </a:ext>
            </a:extLst>
          </p:cNvPr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52525" y="685800"/>
            <a:ext cx="4679950" cy="3509963"/>
          </a:xfrm>
          <a:solidFill>
            <a:srgbClr val="FFFFFF"/>
          </a:solidFill>
          <a:ln/>
        </p:spPr>
      </p:sp>
      <p:sp>
        <p:nvSpPr>
          <p:cNvPr id="18436" name="Rectangle 3">
            <a:extLst>
              <a:ext uri="{FF2B5EF4-FFF2-40B4-BE49-F238E27FC236}">
                <a16:creationId xmlns:a16="http://schemas.microsoft.com/office/drawing/2014/main" id="{4F1F5B43-B4AB-A322-C68E-5B1C6BDF720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1142" y="4425118"/>
            <a:ext cx="5160975" cy="4197901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87955" tIns="43978" rIns="87955" bIns="43978"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70803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ACF9FA7-3F23-6B4C-932C-E2C8C76C40D9}" type="slidenum">
              <a:rPr lang="en-US"/>
              <a:pPr/>
              <a:t>22</a:t>
            </a:fld>
            <a:endParaRPr lang="en-US" dirty="0"/>
          </a:p>
        </p:txBody>
      </p:sp>
      <p:sp>
        <p:nvSpPr>
          <p:cNvPr id="18435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52525" y="685800"/>
            <a:ext cx="4679950" cy="3509963"/>
          </a:xfrm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1142" y="4425118"/>
            <a:ext cx="5160975" cy="4197901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87955" tIns="43978" rIns="87955" bIns="43978"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642437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ACF9FA7-3F23-6B4C-932C-E2C8C76C40D9}" type="slidenum">
              <a:rPr lang="en-US"/>
              <a:pPr/>
              <a:t>23</a:t>
            </a:fld>
            <a:endParaRPr lang="en-US" dirty="0"/>
          </a:p>
        </p:txBody>
      </p:sp>
      <p:sp>
        <p:nvSpPr>
          <p:cNvPr id="18435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52525" y="685800"/>
            <a:ext cx="4679950" cy="3509963"/>
          </a:xfrm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1142" y="4425118"/>
            <a:ext cx="5160975" cy="4197901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87955" tIns="43978" rIns="87955" bIns="43978"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066376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DF5638-0C04-0F4A-B5DA-1C321CA6E2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>
            <a:extLst>
              <a:ext uri="{FF2B5EF4-FFF2-40B4-BE49-F238E27FC236}">
                <a16:creationId xmlns:a16="http://schemas.microsoft.com/office/drawing/2014/main" id="{E5615630-EE83-4795-9CD8-553C5F13DD0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ACF9FA7-3F23-6B4C-932C-E2C8C76C40D9}" type="slidenum">
              <a:rPr lang="en-US"/>
              <a:pPr/>
              <a:t>24</a:t>
            </a:fld>
            <a:endParaRPr lang="en-US" dirty="0"/>
          </a:p>
        </p:txBody>
      </p:sp>
      <p:sp>
        <p:nvSpPr>
          <p:cNvPr id="18435" name="Rectangle 2">
            <a:extLst>
              <a:ext uri="{FF2B5EF4-FFF2-40B4-BE49-F238E27FC236}">
                <a16:creationId xmlns:a16="http://schemas.microsoft.com/office/drawing/2014/main" id="{874523DE-B86F-E551-991B-3E76A39B5012}"/>
              </a:ext>
            </a:extLst>
          </p:cNvPr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52525" y="685800"/>
            <a:ext cx="4679950" cy="3509963"/>
          </a:xfrm>
          <a:solidFill>
            <a:srgbClr val="FFFFFF"/>
          </a:solidFill>
          <a:ln/>
        </p:spPr>
      </p:sp>
      <p:sp>
        <p:nvSpPr>
          <p:cNvPr id="18436" name="Rectangle 3">
            <a:extLst>
              <a:ext uri="{FF2B5EF4-FFF2-40B4-BE49-F238E27FC236}">
                <a16:creationId xmlns:a16="http://schemas.microsoft.com/office/drawing/2014/main" id="{88CA4078-EBF2-F06E-D460-48BD3D4CE32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1142" y="4425118"/>
            <a:ext cx="5160975" cy="4197901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87955" tIns="43978" rIns="87955" bIns="43978"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641845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9F7EAF-5FDE-5276-A05B-EB905BFA3D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>
            <a:extLst>
              <a:ext uri="{FF2B5EF4-FFF2-40B4-BE49-F238E27FC236}">
                <a16:creationId xmlns:a16="http://schemas.microsoft.com/office/drawing/2014/main" id="{080EBE2A-4B79-E50B-3920-2CAC1F5A80A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ACF9FA7-3F23-6B4C-932C-E2C8C76C40D9}" type="slidenum">
              <a:rPr lang="en-US"/>
              <a:pPr/>
              <a:t>25</a:t>
            </a:fld>
            <a:endParaRPr lang="en-US" dirty="0"/>
          </a:p>
        </p:txBody>
      </p:sp>
      <p:sp>
        <p:nvSpPr>
          <p:cNvPr id="18435" name="Rectangle 2">
            <a:extLst>
              <a:ext uri="{FF2B5EF4-FFF2-40B4-BE49-F238E27FC236}">
                <a16:creationId xmlns:a16="http://schemas.microsoft.com/office/drawing/2014/main" id="{C7C9AA11-0814-6E6A-D43F-2FBD425A0785}"/>
              </a:ext>
            </a:extLst>
          </p:cNvPr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52525" y="685800"/>
            <a:ext cx="4679950" cy="3509963"/>
          </a:xfrm>
          <a:solidFill>
            <a:srgbClr val="FFFFFF"/>
          </a:solidFill>
          <a:ln/>
        </p:spPr>
      </p:sp>
      <p:sp>
        <p:nvSpPr>
          <p:cNvPr id="18436" name="Rectangle 3">
            <a:extLst>
              <a:ext uri="{FF2B5EF4-FFF2-40B4-BE49-F238E27FC236}">
                <a16:creationId xmlns:a16="http://schemas.microsoft.com/office/drawing/2014/main" id="{6C34F2EA-B10D-7ACF-A284-8756D4B390F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1142" y="4425118"/>
            <a:ext cx="5160975" cy="4197901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87955" tIns="43978" rIns="87955" bIns="43978"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40918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9A316FE-BDE4-D446-AF38-C24207071FE9}" type="slidenum">
              <a:rPr lang="en-US"/>
              <a:pPr/>
              <a:t>2</a:t>
            </a:fld>
            <a:endParaRPr lang="en-US" dirty="0"/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8500"/>
            <a:ext cx="4637088" cy="3476625"/>
          </a:xfrm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5417" y="4409004"/>
            <a:ext cx="5122135" cy="4175340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87946" tIns="43972" rIns="87946" bIns="43972"/>
          <a:lstStyle/>
          <a:p>
            <a:pPr eaLnBrk="1" hangingPunct="1"/>
            <a:endParaRPr lang="en-US"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9C20A1-47C6-7917-FC8A-5053E38D03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>
            <a:extLst>
              <a:ext uri="{FF2B5EF4-FFF2-40B4-BE49-F238E27FC236}">
                <a16:creationId xmlns:a16="http://schemas.microsoft.com/office/drawing/2014/main" id="{3ADF9834-6082-9DD5-DBEC-15EF64E7DDE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ACF9FA7-3F23-6B4C-932C-E2C8C76C40D9}" type="slidenum">
              <a:rPr lang="en-US"/>
              <a:pPr/>
              <a:t>26</a:t>
            </a:fld>
            <a:endParaRPr lang="en-US" dirty="0"/>
          </a:p>
        </p:txBody>
      </p:sp>
      <p:sp>
        <p:nvSpPr>
          <p:cNvPr id="18435" name="Rectangle 2">
            <a:extLst>
              <a:ext uri="{FF2B5EF4-FFF2-40B4-BE49-F238E27FC236}">
                <a16:creationId xmlns:a16="http://schemas.microsoft.com/office/drawing/2014/main" id="{629ACB80-B8D2-2861-25B7-029C60F7400A}"/>
              </a:ext>
            </a:extLst>
          </p:cNvPr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52525" y="685800"/>
            <a:ext cx="4679950" cy="3509963"/>
          </a:xfrm>
          <a:solidFill>
            <a:srgbClr val="FFFFFF"/>
          </a:solidFill>
          <a:ln/>
        </p:spPr>
      </p:sp>
      <p:sp>
        <p:nvSpPr>
          <p:cNvPr id="18436" name="Rectangle 3">
            <a:extLst>
              <a:ext uri="{FF2B5EF4-FFF2-40B4-BE49-F238E27FC236}">
                <a16:creationId xmlns:a16="http://schemas.microsoft.com/office/drawing/2014/main" id="{9E362FB1-A92F-82B4-482C-AC0F078094D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1142" y="4425118"/>
            <a:ext cx="5160975" cy="4197901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87955" tIns="43978" rIns="87955" bIns="43978"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579376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ACF9FA7-3F23-6B4C-932C-E2C8C76C40D9}" type="slidenum">
              <a:rPr lang="en-US"/>
              <a:pPr/>
              <a:t>27</a:t>
            </a:fld>
            <a:endParaRPr lang="en-US" dirty="0"/>
          </a:p>
        </p:txBody>
      </p:sp>
      <p:sp>
        <p:nvSpPr>
          <p:cNvPr id="18435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52525" y="685800"/>
            <a:ext cx="4679950" cy="3509963"/>
          </a:xfrm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1142" y="4425118"/>
            <a:ext cx="5160975" cy="4197901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87955" tIns="43978" rIns="87955" bIns="43978"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398712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ACF9FA7-3F23-6B4C-932C-E2C8C76C40D9}" type="slidenum">
              <a:rPr lang="en-US"/>
              <a:pPr/>
              <a:t>28</a:t>
            </a:fld>
            <a:endParaRPr lang="en-US" dirty="0"/>
          </a:p>
        </p:txBody>
      </p:sp>
      <p:sp>
        <p:nvSpPr>
          <p:cNvPr id="18435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52525" y="685800"/>
            <a:ext cx="4679950" cy="3509963"/>
          </a:xfrm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1142" y="4425118"/>
            <a:ext cx="5160975" cy="4197901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87955" tIns="43978" rIns="87955" bIns="43978"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303769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ACF9FA7-3F23-6B4C-932C-E2C8C76C40D9}" type="slidenum">
              <a:rPr lang="en-US"/>
              <a:pPr/>
              <a:t>29</a:t>
            </a:fld>
            <a:endParaRPr lang="en-US" dirty="0"/>
          </a:p>
        </p:txBody>
      </p:sp>
      <p:sp>
        <p:nvSpPr>
          <p:cNvPr id="18435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52525" y="685800"/>
            <a:ext cx="4679950" cy="3509963"/>
          </a:xfrm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1142" y="4425118"/>
            <a:ext cx="5160975" cy="4197901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87955" tIns="43978" rIns="87955" bIns="43978"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014639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0525CB-FD39-3CBE-17D2-F5CD759C43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0BE90B3-4488-F52C-E48A-E4857189C1F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641C5FF-77C5-F4F6-9807-F6D7BD7A59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6710D0-E4E5-CCC1-E14E-54DC9BDFA15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30394C-FF05-7F4A-8CA1-FD97CF60A484}" type="slidenum">
              <a:rPr lang="en-US" smtClean="0"/>
              <a:pPr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7629852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3E8AE1-AB70-FB75-80A9-B2790EC5C2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>
            <a:extLst>
              <a:ext uri="{FF2B5EF4-FFF2-40B4-BE49-F238E27FC236}">
                <a16:creationId xmlns:a16="http://schemas.microsoft.com/office/drawing/2014/main" id="{A0203784-1829-BE1B-7C99-CCE362FECB8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ACF9FA7-3F23-6B4C-932C-E2C8C76C40D9}" type="slidenum">
              <a:rPr lang="en-US"/>
              <a:pPr/>
              <a:t>34</a:t>
            </a:fld>
            <a:endParaRPr lang="en-US" dirty="0"/>
          </a:p>
        </p:txBody>
      </p:sp>
      <p:sp>
        <p:nvSpPr>
          <p:cNvPr id="18435" name="Rectangle 2">
            <a:extLst>
              <a:ext uri="{FF2B5EF4-FFF2-40B4-BE49-F238E27FC236}">
                <a16:creationId xmlns:a16="http://schemas.microsoft.com/office/drawing/2014/main" id="{B6D83C45-7085-8626-6ABF-6D73BBBDBDBA}"/>
              </a:ext>
            </a:extLst>
          </p:cNvPr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52525" y="685800"/>
            <a:ext cx="4679950" cy="3509963"/>
          </a:xfrm>
          <a:solidFill>
            <a:srgbClr val="FFFFFF"/>
          </a:solidFill>
          <a:ln/>
        </p:spPr>
      </p:sp>
      <p:sp>
        <p:nvSpPr>
          <p:cNvPr id="18436" name="Rectangle 3">
            <a:extLst>
              <a:ext uri="{FF2B5EF4-FFF2-40B4-BE49-F238E27FC236}">
                <a16:creationId xmlns:a16="http://schemas.microsoft.com/office/drawing/2014/main" id="{11ABDDFB-9989-0205-D8AD-DE9FAC7192D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1142" y="4425118"/>
            <a:ext cx="5160975" cy="4197901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87955" tIns="43978" rIns="87955" bIns="43978"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42997800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DDBCE7-63F5-1E4D-1E82-45BB8916C7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>
            <a:extLst>
              <a:ext uri="{FF2B5EF4-FFF2-40B4-BE49-F238E27FC236}">
                <a16:creationId xmlns:a16="http://schemas.microsoft.com/office/drawing/2014/main" id="{61F19006-45FE-CD18-F024-D7F7CF32BC68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ACF9FA7-3F23-6B4C-932C-E2C8C76C40D9}" type="slidenum">
              <a:rPr lang="en-US"/>
              <a:pPr/>
              <a:t>35</a:t>
            </a:fld>
            <a:endParaRPr lang="en-US" dirty="0"/>
          </a:p>
        </p:txBody>
      </p:sp>
      <p:sp>
        <p:nvSpPr>
          <p:cNvPr id="18435" name="Rectangle 2">
            <a:extLst>
              <a:ext uri="{FF2B5EF4-FFF2-40B4-BE49-F238E27FC236}">
                <a16:creationId xmlns:a16="http://schemas.microsoft.com/office/drawing/2014/main" id="{12AD2080-D36D-0C42-7B75-28FDD6B52C23}"/>
              </a:ext>
            </a:extLst>
          </p:cNvPr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52525" y="685800"/>
            <a:ext cx="4679950" cy="3509963"/>
          </a:xfrm>
          <a:solidFill>
            <a:srgbClr val="FFFFFF"/>
          </a:solidFill>
          <a:ln/>
        </p:spPr>
      </p:sp>
      <p:sp>
        <p:nvSpPr>
          <p:cNvPr id="18436" name="Rectangle 3">
            <a:extLst>
              <a:ext uri="{FF2B5EF4-FFF2-40B4-BE49-F238E27FC236}">
                <a16:creationId xmlns:a16="http://schemas.microsoft.com/office/drawing/2014/main" id="{F3376DD0-CAA0-7673-9FCA-DF7D9AB3D05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1142" y="4425118"/>
            <a:ext cx="5160975" cy="4197901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87955" tIns="43978" rIns="87955" bIns="43978"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23456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ACF9FA7-3F23-6B4C-932C-E2C8C76C40D9}" type="slidenum">
              <a:rPr lang="en-US"/>
              <a:pPr/>
              <a:t>36</a:t>
            </a:fld>
            <a:endParaRPr lang="en-US" dirty="0"/>
          </a:p>
        </p:txBody>
      </p:sp>
      <p:sp>
        <p:nvSpPr>
          <p:cNvPr id="18435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52525" y="685800"/>
            <a:ext cx="4679950" cy="3509963"/>
          </a:xfrm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1142" y="4425118"/>
            <a:ext cx="5160975" cy="4197901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87955" tIns="43978" rIns="87955" bIns="43978"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301474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C4F49B-594B-0873-2396-769BAE2240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>
            <a:extLst>
              <a:ext uri="{FF2B5EF4-FFF2-40B4-BE49-F238E27FC236}">
                <a16:creationId xmlns:a16="http://schemas.microsoft.com/office/drawing/2014/main" id="{58FF0A48-CC24-BB9F-5952-4000F1309EF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ACF9FA7-3F23-6B4C-932C-E2C8C76C40D9}" type="slidenum">
              <a:rPr lang="en-US"/>
              <a:pPr/>
              <a:t>37</a:t>
            </a:fld>
            <a:endParaRPr lang="en-US" dirty="0"/>
          </a:p>
        </p:txBody>
      </p:sp>
      <p:sp>
        <p:nvSpPr>
          <p:cNvPr id="18435" name="Rectangle 2">
            <a:extLst>
              <a:ext uri="{FF2B5EF4-FFF2-40B4-BE49-F238E27FC236}">
                <a16:creationId xmlns:a16="http://schemas.microsoft.com/office/drawing/2014/main" id="{2BC2B30C-7202-2B6C-8431-59841A17935A}"/>
              </a:ext>
            </a:extLst>
          </p:cNvPr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52525" y="685800"/>
            <a:ext cx="4679950" cy="3509963"/>
          </a:xfrm>
          <a:solidFill>
            <a:srgbClr val="FFFFFF"/>
          </a:solidFill>
          <a:ln/>
        </p:spPr>
      </p:sp>
      <p:sp>
        <p:nvSpPr>
          <p:cNvPr id="18436" name="Rectangle 3">
            <a:extLst>
              <a:ext uri="{FF2B5EF4-FFF2-40B4-BE49-F238E27FC236}">
                <a16:creationId xmlns:a16="http://schemas.microsoft.com/office/drawing/2014/main" id="{1229297B-051C-7805-D76F-B3CA0CD6AAA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1142" y="4425118"/>
            <a:ext cx="5160975" cy="4197901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87955" tIns="43978" rIns="87955" bIns="43978"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853322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FF276E-31D2-FB46-A542-AD5704506C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>
            <a:extLst>
              <a:ext uri="{FF2B5EF4-FFF2-40B4-BE49-F238E27FC236}">
                <a16:creationId xmlns:a16="http://schemas.microsoft.com/office/drawing/2014/main" id="{249FE159-C1DE-A587-DC4E-4ADBC41D08D5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ACF9FA7-3F23-6B4C-932C-E2C8C76C40D9}" type="slidenum">
              <a:rPr lang="en-US"/>
              <a:pPr/>
              <a:t>38</a:t>
            </a:fld>
            <a:endParaRPr lang="en-US" dirty="0"/>
          </a:p>
        </p:txBody>
      </p:sp>
      <p:sp>
        <p:nvSpPr>
          <p:cNvPr id="18435" name="Rectangle 2">
            <a:extLst>
              <a:ext uri="{FF2B5EF4-FFF2-40B4-BE49-F238E27FC236}">
                <a16:creationId xmlns:a16="http://schemas.microsoft.com/office/drawing/2014/main" id="{CE4DE324-84E3-2489-91A5-9BEC93ED1A88}"/>
              </a:ext>
            </a:extLst>
          </p:cNvPr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52525" y="685800"/>
            <a:ext cx="4679950" cy="3509963"/>
          </a:xfrm>
          <a:solidFill>
            <a:srgbClr val="FFFFFF"/>
          </a:solidFill>
          <a:ln/>
        </p:spPr>
      </p:sp>
      <p:sp>
        <p:nvSpPr>
          <p:cNvPr id="18436" name="Rectangle 3">
            <a:extLst>
              <a:ext uri="{FF2B5EF4-FFF2-40B4-BE49-F238E27FC236}">
                <a16:creationId xmlns:a16="http://schemas.microsoft.com/office/drawing/2014/main" id="{3AED1163-FFCC-CC00-4795-1A6ABBE839B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1142" y="4425118"/>
            <a:ext cx="5160975" cy="4197901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87955" tIns="43978" rIns="87955" bIns="43978"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64832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99A316FE-BDE4-D446-AF38-C24207071FE9}" type="slidenum">
              <a:rPr lang="en-US"/>
              <a:pPr/>
              <a:t>3</a:t>
            </a:fld>
            <a:endParaRPr lang="en-US" dirty="0"/>
          </a:p>
        </p:txBody>
      </p:sp>
      <p:sp>
        <p:nvSpPr>
          <p:cNvPr id="18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177925" y="698500"/>
            <a:ext cx="4637088" cy="3476625"/>
          </a:xfrm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35417" y="4409004"/>
            <a:ext cx="5122135" cy="4175340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87946" tIns="43972" rIns="87946" bIns="43972"/>
          <a:lstStyle/>
          <a:p>
            <a:pPr eaLnBrk="1" hangingPunct="1"/>
            <a:endParaRPr lang="en-US" dirty="0"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BDF2DF-22F0-DDCC-6F95-D53F1025AF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>
            <a:extLst>
              <a:ext uri="{FF2B5EF4-FFF2-40B4-BE49-F238E27FC236}">
                <a16:creationId xmlns:a16="http://schemas.microsoft.com/office/drawing/2014/main" id="{171D150C-540D-875E-34E0-580B698AA1D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ACF9FA7-3F23-6B4C-932C-E2C8C76C40D9}" type="slidenum">
              <a:rPr lang="en-US"/>
              <a:pPr/>
              <a:t>39</a:t>
            </a:fld>
            <a:endParaRPr lang="en-US" dirty="0"/>
          </a:p>
        </p:txBody>
      </p:sp>
      <p:sp>
        <p:nvSpPr>
          <p:cNvPr id="18435" name="Rectangle 2">
            <a:extLst>
              <a:ext uri="{FF2B5EF4-FFF2-40B4-BE49-F238E27FC236}">
                <a16:creationId xmlns:a16="http://schemas.microsoft.com/office/drawing/2014/main" id="{50B6DA28-3F73-3FD5-ECF3-E0FBDBF60547}"/>
              </a:ext>
            </a:extLst>
          </p:cNvPr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52525" y="685800"/>
            <a:ext cx="4679950" cy="3509963"/>
          </a:xfrm>
          <a:solidFill>
            <a:srgbClr val="FFFFFF"/>
          </a:solidFill>
          <a:ln/>
        </p:spPr>
      </p:sp>
      <p:sp>
        <p:nvSpPr>
          <p:cNvPr id="18436" name="Rectangle 3">
            <a:extLst>
              <a:ext uri="{FF2B5EF4-FFF2-40B4-BE49-F238E27FC236}">
                <a16:creationId xmlns:a16="http://schemas.microsoft.com/office/drawing/2014/main" id="{445950F6-544E-42E8-4138-F79F41CC3D4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1142" y="4425118"/>
            <a:ext cx="5160975" cy="4197901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87955" tIns="43978" rIns="87955" bIns="43978"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233483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53B4CC-9740-3C27-264A-7D2768F3FD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>
            <a:extLst>
              <a:ext uri="{FF2B5EF4-FFF2-40B4-BE49-F238E27FC236}">
                <a16:creationId xmlns:a16="http://schemas.microsoft.com/office/drawing/2014/main" id="{8F97DBE6-AB42-59FE-420B-02FB09F9A0F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ACF9FA7-3F23-6B4C-932C-E2C8C76C40D9}" type="slidenum">
              <a:rPr lang="en-US"/>
              <a:pPr/>
              <a:t>40</a:t>
            </a:fld>
            <a:endParaRPr lang="en-US" dirty="0"/>
          </a:p>
        </p:txBody>
      </p:sp>
      <p:sp>
        <p:nvSpPr>
          <p:cNvPr id="18435" name="Rectangle 2">
            <a:extLst>
              <a:ext uri="{FF2B5EF4-FFF2-40B4-BE49-F238E27FC236}">
                <a16:creationId xmlns:a16="http://schemas.microsoft.com/office/drawing/2014/main" id="{2E836A5D-7922-0B83-34C3-154203A82AFE}"/>
              </a:ext>
            </a:extLst>
          </p:cNvPr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52525" y="685800"/>
            <a:ext cx="4679950" cy="3509963"/>
          </a:xfrm>
          <a:solidFill>
            <a:srgbClr val="FFFFFF"/>
          </a:solidFill>
          <a:ln/>
        </p:spPr>
      </p:sp>
      <p:sp>
        <p:nvSpPr>
          <p:cNvPr id="18436" name="Rectangle 3">
            <a:extLst>
              <a:ext uri="{FF2B5EF4-FFF2-40B4-BE49-F238E27FC236}">
                <a16:creationId xmlns:a16="http://schemas.microsoft.com/office/drawing/2014/main" id="{7A1B9543-B255-F034-AF78-5FE44220B4C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1142" y="4425118"/>
            <a:ext cx="5160975" cy="4197901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87955" tIns="43978" rIns="87955" bIns="43978"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375468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0627DB-9598-3535-D9EC-F85608EEFD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>
            <a:extLst>
              <a:ext uri="{FF2B5EF4-FFF2-40B4-BE49-F238E27FC236}">
                <a16:creationId xmlns:a16="http://schemas.microsoft.com/office/drawing/2014/main" id="{F2E2A8FE-B900-D50D-1371-486117AB02DE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ACF9FA7-3F23-6B4C-932C-E2C8C76C40D9}" type="slidenum">
              <a:rPr lang="en-US"/>
              <a:pPr/>
              <a:t>41</a:t>
            </a:fld>
            <a:endParaRPr lang="en-US" dirty="0"/>
          </a:p>
        </p:txBody>
      </p:sp>
      <p:sp>
        <p:nvSpPr>
          <p:cNvPr id="18435" name="Rectangle 2">
            <a:extLst>
              <a:ext uri="{FF2B5EF4-FFF2-40B4-BE49-F238E27FC236}">
                <a16:creationId xmlns:a16="http://schemas.microsoft.com/office/drawing/2014/main" id="{6D6EFEE6-A4FF-0732-8481-2A826EFDA324}"/>
              </a:ext>
            </a:extLst>
          </p:cNvPr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52525" y="685800"/>
            <a:ext cx="4679950" cy="3509963"/>
          </a:xfrm>
          <a:solidFill>
            <a:srgbClr val="FFFFFF"/>
          </a:solidFill>
          <a:ln/>
        </p:spPr>
      </p:sp>
      <p:sp>
        <p:nvSpPr>
          <p:cNvPr id="18436" name="Rectangle 3">
            <a:extLst>
              <a:ext uri="{FF2B5EF4-FFF2-40B4-BE49-F238E27FC236}">
                <a16:creationId xmlns:a16="http://schemas.microsoft.com/office/drawing/2014/main" id="{C41B8ABD-B3DE-3816-AF1C-9D34E5AE20C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1142" y="4425118"/>
            <a:ext cx="5160975" cy="4197901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87955" tIns="43978" rIns="87955" bIns="43978"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453692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948F32-E53C-1D07-D60D-B8A6212A22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>
            <a:extLst>
              <a:ext uri="{FF2B5EF4-FFF2-40B4-BE49-F238E27FC236}">
                <a16:creationId xmlns:a16="http://schemas.microsoft.com/office/drawing/2014/main" id="{580F6803-CE6C-8A5B-0D76-8ACD774F313A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ACF9FA7-3F23-6B4C-932C-E2C8C76C40D9}" type="slidenum">
              <a:rPr lang="en-US"/>
              <a:pPr/>
              <a:t>42</a:t>
            </a:fld>
            <a:endParaRPr lang="en-US" dirty="0"/>
          </a:p>
        </p:txBody>
      </p:sp>
      <p:sp>
        <p:nvSpPr>
          <p:cNvPr id="18435" name="Rectangle 2">
            <a:extLst>
              <a:ext uri="{FF2B5EF4-FFF2-40B4-BE49-F238E27FC236}">
                <a16:creationId xmlns:a16="http://schemas.microsoft.com/office/drawing/2014/main" id="{99119A13-9214-9554-2FF6-4D60D799BBD4}"/>
              </a:ext>
            </a:extLst>
          </p:cNvPr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52525" y="685800"/>
            <a:ext cx="4679950" cy="3509963"/>
          </a:xfrm>
          <a:solidFill>
            <a:srgbClr val="FFFFFF"/>
          </a:solidFill>
          <a:ln/>
        </p:spPr>
      </p:sp>
      <p:sp>
        <p:nvSpPr>
          <p:cNvPr id="18436" name="Rectangle 3">
            <a:extLst>
              <a:ext uri="{FF2B5EF4-FFF2-40B4-BE49-F238E27FC236}">
                <a16:creationId xmlns:a16="http://schemas.microsoft.com/office/drawing/2014/main" id="{2D9576AD-DCB5-AF45-424D-AC9E1D3A1A1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1142" y="4425118"/>
            <a:ext cx="5160975" cy="4197901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87955" tIns="43978" rIns="87955" bIns="43978"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523700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233AE5-6243-8A6F-ACCF-3FCCC59798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>
            <a:extLst>
              <a:ext uri="{FF2B5EF4-FFF2-40B4-BE49-F238E27FC236}">
                <a16:creationId xmlns:a16="http://schemas.microsoft.com/office/drawing/2014/main" id="{4FF80370-7649-C73D-24EC-D95B7D7F9FA7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ACF9FA7-3F23-6B4C-932C-E2C8C76C40D9}" type="slidenum">
              <a:rPr lang="en-US"/>
              <a:pPr/>
              <a:t>43</a:t>
            </a:fld>
            <a:endParaRPr lang="en-US" dirty="0"/>
          </a:p>
        </p:txBody>
      </p:sp>
      <p:sp>
        <p:nvSpPr>
          <p:cNvPr id="18435" name="Rectangle 2">
            <a:extLst>
              <a:ext uri="{FF2B5EF4-FFF2-40B4-BE49-F238E27FC236}">
                <a16:creationId xmlns:a16="http://schemas.microsoft.com/office/drawing/2014/main" id="{12665B3B-6D21-0B55-BE7B-017EF87E9C69}"/>
              </a:ext>
            </a:extLst>
          </p:cNvPr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52525" y="685800"/>
            <a:ext cx="4679950" cy="3509963"/>
          </a:xfrm>
          <a:solidFill>
            <a:srgbClr val="FFFFFF"/>
          </a:solidFill>
          <a:ln/>
        </p:spPr>
      </p:sp>
      <p:sp>
        <p:nvSpPr>
          <p:cNvPr id="18436" name="Rectangle 3">
            <a:extLst>
              <a:ext uri="{FF2B5EF4-FFF2-40B4-BE49-F238E27FC236}">
                <a16:creationId xmlns:a16="http://schemas.microsoft.com/office/drawing/2014/main" id="{98DAB7E2-A326-1FF0-3094-BCC5DA59EFA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1142" y="4425118"/>
            <a:ext cx="5160975" cy="4197901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87955" tIns="43978" rIns="87955" bIns="43978"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508147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7E46CE-EBAF-BDF2-DAC9-11ED7CEC11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060452A-1F31-0D7E-39C3-08DFAB2CD6D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E2BBCB3-2869-C13F-89C3-6650FC4026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96ECEC-042B-8992-4053-80E3E06BE55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30394C-FF05-7F4A-8CA1-FD97CF60A484}" type="slidenum">
              <a:rPr lang="en-US" smtClean="0"/>
              <a:pPr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304493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ACF9FA7-3F23-6B4C-932C-E2C8C76C40D9}" type="slidenum">
              <a:rPr lang="en-US"/>
              <a:pPr/>
              <a:t>46</a:t>
            </a:fld>
            <a:endParaRPr lang="en-US" dirty="0"/>
          </a:p>
        </p:txBody>
      </p:sp>
      <p:sp>
        <p:nvSpPr>
          <p:cNvPr id="18435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52525" y="685800"/>
            <a:ext cx="4679950" cy="3509963"/>
          </a:xfrm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1142" y="4425118"/>
            <a:ext cx="5160975" cy="4197901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87955" tIns="43978" rIns="87955" bIns="43978"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000671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ACF9FA7-3F23-6B4C-932C-E2C8C76C40D9}" type="slidenum">
              <a:rPr lang="en-US"/>
              <a:pPr/>
              <a:t>47</a:t>
            </a:fld>
            <a:endParaRPr lang="en-US" dirty="0"/>
          </a:p>
        </p:txBody>
      </p:sp>
      <p:sp>
        <p:nvSpPr>
          <p:cNvPr id="18435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52525" y="685800"/>
            <a:ext cx="4679950" cy="3509963"/>
          </a:xfrm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1142" y="4425118"/>
            <a:ext cx="5160975" cy="4197901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87955" tIns="43978" rIns="87955" bIns="43978"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7285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8D80B31-F06C-C0D9-C121-A17D748046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>
            <a:extLst>
              <a:ext uri="{FF2B5EF4-FFF2-40B4-BE49-F238E27FC236}">
                <a16:creationId xmlns:a16="http://schemas.microsoft.com/office/drawing/2014/main" id="{89710068-554E-7747-BFD9-DE4D4DCEF86F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ACF9FA7-3F23-6B4C-932C-E2C8C76C40D9}" type="slidenum">
              <a:rPr lang="en-US"/>
              <a:pPr/>
              <a:t>48</a:t>
            </a:fld>
            <a:endParaRPr lang="en-US" dirty="0"/>
          </a:p>
        </p:txBody>
      </p:sp>
      <p:sp>
        <p:nvSpPr>
          <p:cNvPr id="18435" name="Rectangle 2">
            <a:extLst>
              <a:ext uri="{FF2B5EF4-FFF2-40B4-BE49-F238E27FC236}">
                <a16:creationId xmlns:a16="http://schemas.microsoft.com/office/drawing/2014/main" id="{4404B9E4-C42A-F453-D5A7-F2A3CEA666A1}"/>
              </a:ext>
            </a:extLst>
          </p:cNvPr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52525" y="685800"/>
            <a:ext cx="4679950" cy="3509963"/>
          </a:xfrm>
          <a:solidFill>
            <a:srgbClr val="FFFFFF"/>
          </a:solidFill>
          <a:ln/>
        </p:spPr>
      </p:sp>
      <p:sp>
        <p:nvSpPr>
          <p:cNvPr id="18436" name="Rectangle 3">
            <a:extLst>
              <a:ext uri="{FF2B5EF4-FFF2-40B4-BE49-F238E27FC236}">
                <a16:creationId xmlns:a16="http://schemas.microsoft.com/office/drawing/2014/main" id="{FC1B98EF-651F-8103-B8E1-D45C7E12675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1142" y="4425118"/>
            <a:ext cx="5160975" cy="4197901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87955" tIns="43978" rIns="87955" bIns="43978"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957508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ACF9FA7-3F23-6B4C-932C-E2C8C76C40D9}" type="slidenum">
              <a:rPr lang="en-US"/>
              <a:pPr/>
              <a:t>49</a:t>
            </a:fld>
            <a:endParaRPr lang="en-US" dirty="0"/>
          </a:p>
        </p:txBody>
      </p:sp>
      <p:sp>
        <p:nvSpPr>
          <p:cNvPr id="18435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52525" y="685800"/>
            <a:ext cx="4679950" cy="3509963"/>
          </a:xfrm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1142" y="4425118"/>
            <a:ext cx="5160975" cy="4197901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87955" tIns="43978" rIns="87955" bIns="43978"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26176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30394C-FF05-7F4A-8CA1-FD97CF60A484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179855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3B6DC0-DCCD-8398-97B9-B160C48654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>
            <a:extLst>
              <a:ext uri="{FF2B5EF4-FFF2-40B4-BE49-F238E27FC236}">
                <a16:creationId xmlns:a16="http://schemas.microsoft.com/office/drawing/2014/main" id="{6B71C0BB-9D4E-5C3A-52AE-1ABE63AAD9B4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ACF9FA7-3F23-6B4C-932C-E2C8C76C40D9}" type="slidenum">
              <a:rPr lang="en-US"/>
              <a:pPr/>
              <a:t>50</a:t>
            </a:fld>
            <a:endParaRPr lang="en-US" dirty="0"/>
          </a:p>
        </p:txBody>
      </p:sp>
      <p:sp>
        <p:nvSpPr>
          <p:cNvPr id="18435" name="Rectangle 2">
            <a:extLst>
              <a:ext uri="{FF2B5EF4-FFF2-40B4-BE49-F238E27FC236}">
                <a16:creationId xmlns:a16="http://schemas.microsoft.com/office/drawing/2014/main" id="{0CE47F1A-1932-DCC9-8AD9-62985E498C1A}"/>
              </a:ext>
            </a:extLst>
          </p:cNvPr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52525" y="685800"/>
            <a:ext cx="4679950" cy="3509963"/>
          </a:xfrm>
          <a:solidFill>
            <a:srgbClr val="FFFFFF"/>
          </a:solidFill>
          <a:ln/>
        </p:spPr>
      </p:sp>
      <p:sp>
        <p:nvSpPr>
          <p:cNvPr id="18436" name="Rectangle 3">
            <a:extLst>
              <a:ext uri="{FF2B5EF4-FFF2-40B4-BE49-F238E27FC236}">
                <a16:creationId xmlns:a16="http://schemas.microsoft.com/office/drawing/2014/main" id="{22410EF7-917F-A48D-0E23-252633568CF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1142" y="4425118"/>
            <a:ext cx="5160975" cy="4197901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87955" tIns="43978" rIns="87955" bIns="43978"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057950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CCA36A-6605-B979-44BE-A6EFED59F0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>
            <a:extLst>
              <a:ext uri="{FF2B5EF4-FFF2-40B4-BE49-F238E27FC236}">
                <a16:creationId xmlns:a16="http://schemas.microsoft.com/office/drawing/2014/main" id="{49D4B25F-1B01-966C-C665-7D2503A3AECB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ACF9FA7-3F23-6B4C-932C-E2C8C76C40D9}" type="slidenum">
              <a:rPr lang="en-US"/>
              <a:pPr/>
              <a:t>51</a:t>
            </a:fld>
            <a:endParaRPr lang="en-US" dirty="0"/>
          </a:p>
        </p:txBody>
      </p:sp>
      <p:sp>
        <p:nvSpPr>
          <p:cNvPr id="18435" name="Rectangle 2">
            <a:extLst>
              <a:ext uri="{FF2B5EF4-FFF2-40B4-BE49-F238E27FC236}">
                <a16:creationId xmlns:a16="http://schemas.microsoft.com/office/drawing/2014/main" id="{C140D746-310F-7D7E-29F6-6BBF3A34FA39}"/>
              </a:ext>
            </a:extLst>
          </p:cNvPr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52525" y="685800"/>
            <a:ext cx="4679950" cy="3509963"/>
          </a:xfrm>
          <a:solidFill>
            <a:srgbClr val="FFFFFF"/>
          </a:solidFill>
          <a:ln/>
        </p:spPr>
      </p:sp>
      <p:sp>
        <p:nvSpPr>
          <p:cNvPr id="18436" name="Rectangle 3">
            <a:extLst>
              <a:ext uri="{FF2B5EF4-FFF2-40B4-BE49-F238E27FC236}">
                <a16:creationId xmlns:a16="http://schemas.microsoft.com/office/drawing/2014/main" id="{C1AA4D19-8F51-A3DF-90E1-07280CC4467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1142" y="4425118"/>
            <a:ext cx="5160975" cy="4197901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87955" tIns="43978" rIns="87955" bIns="43978"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647779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19DB77-EA9D-80DE-2BC2-3E5AADBCB2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BA44214-9079-FB3B-C4D8-EF730A0672B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AABBA83-2EFF-9E35-466E-9815C1BA2B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BD76AC-A087-39AD-D435-94AE9427B82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30394C-FF05-7F4A-8CA1-FD97CF60A484}" type="slidenum">
              <a:rPr lang="en-US" smtClean="0"/>
              <a:pPr/>
              <a:t>52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71527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058A0C-EC98-56BF-5E73-57429EEA00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D30FED2-218B-169C-D78D-73D5BE94FC8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C1F3BD6-2D8D-625D-A0A6-1595DE7499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EA44CD-BC19-6857-2C3C-BEADAF4B51E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30394C-FF05-7F4A-8CA1-FD97CF60A484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07804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30394C-FF05-7F4A-8CA1-FD97CF60A484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750419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ACF9FA7-3F23-6B4C-932C-E2C8C76C40D9}" type="slidenum">
              <a:rPr lang="en-US"/>
              <a:pPr/>
              <a:t>9</a:t>
            </a:fld>
            <a:endParaRPr lang="en-US" dirty="0"/>
          </a:p>
        </p:txBody>
      </p:sp>
      <p:sp>
        <p:nvSpPr>
          <p:cNvPr id="18435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52525" y="685800"/>
            <a:ext cx="4679950" cy="3509963"/>
          </a:xfrm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1142" y="4425118"/>
            <a:ext cx="5160975" cy="4197901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87955" tIns="43978" rIns="87955" bIns="43978"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84267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976FE7-3C2F-EAEA-7C17-CD4F5A7178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>
            <a:extLst>
              <a:ext uri="{FF2B5EF4-FFF2-40B4-BE49-F238E27FC236}">
                <a16:creationId xmlns:a16="http://schemas.microsoft.com/office/drawing/2014/main" id="{99CA040C-BF92-3520-D535-003C9EBD2C59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ACF9FA7-3F23-6B4C-932C-E2C8C76C40D9}" type="slidenum">
              <a:rPr lang="en-US"/>
              <a:pPr/>
              <a:t>10</a:t>
            </a:fld>
            <a:endParaRPr lang="en-US" dirty="0"/>
          </a:p>
        </p:txBody>
      </p:sp>
      <p:sp>
        <p:nvSpPr>
          <p:cNvPr id="18435" name="Rectangle 2">
            <a:extLst>
              <a:ext uri="{FF2B5EF4-FFF2-40B4-BE49-F238E27FC236}">
                <a16:creationId xmlns:a16="http://schemas.microsoft.com/office/drawing/2014/main" id="{6279C446-3743-89A1-19EA-151B3D5F2BE2}"/>
              </a:ext>
            </a:extLst>
          </p:cNvPr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52525" y="685800"/>
            <a:ext cx="4679950" cy="3509963"/>
          </a:xfrm>
          <a:solidFill>
            <a:srgbClr val="FFFFFF"/>
          </a:solidFill>
          <a:ln/>
        </p:spPr>
      </p:sp>
      <p:sp>
        <p:nvSpPr>
          <p:cNvPr id="18436" name="Rectangle 3">
            <a:extLst>
              <a:ext uri="{FF2B5EF4-FFF2-40B4-BE49-F238E27FC236}">
                <a16:creationId xmlns:a16="http://schemas.microsoft.com/office/drawing/2014/main" id="{F3CF9267-1E28-0040-E4FF-D290A1935CA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911142" y="4425118"/>
            <a:ext cx="5160975" cy="4197901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87955" tIns="43978" rIns="87955" bIns="43978"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48393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6ACF9FA7-3F23-6B4C-932C-E2C8C76C40D9}" type="slidenum">
              <a:rPr lang="en-US"/>
              <a:pPr/>
              <a:t>15</a:t>
            </a:fld>
            <a:endParaRPr lang="en-US" dirty="0"/>
          </a:p>
        </p:txBody>
      </p:sp>
      <p:sp>
        <p:nvSpPr>
          <p:cNvPr id="18435" name="Rectangle 2"/>
          <p:cNvSpPr>
            <a:spLocks noGrp="1" noRot="1" noChangeAspect="1" noChangeArrowheads="1"/>
          </p:cNvSpPr>
          <p:nvPr>
            <p:ph type="sldImg"/>
          </p:nvPr>
        </p:nvSpPr>
        <p:spPr>
          <a:xfrm>
            <a:off x="1152525" y="685800"/>
            <a:ext cx="4679950" cy="3509963"/>
          </a:xfrm>
          <a:solidFill>
            <a:srgbClr val="FFFFFF"/>
          </a:solidFill>
          <a:ln/>
        </p:spPr>
      </p:sp>
      <p:sp>
        <p:nvSpPr>
          <p:cNvPr id="1843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1142" y="4425118"/>
            <a:ext cx="5160975" cy="4197901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 lIns="87955" tIns="43978" rIns="87955" bIns="43978"/>
          <a:lstStyle/>
          <a:p>
            <a:pPr eaLnBrk="1" hangingPunct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232345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Line 2"/>
          <p:cNvSpPr>
            <a:spLocks noChangeShapeType="1"/>
          </p:cNvSpPr>
          <p:nvPr/>
        </p:nvSpPr>
        <p:spPr bwMode="auto">
          <a:xfrm>
            <a:off x="0" y="1708150"/>
            <a:ext cx="9147175" cy="0"/>
          </a:xfrm>
          <a:prstGeom prst="line">
            <a:avLst/>
          </a:prstGeom>
          <a:noFill/>
          <a:ln w="9525" cap="sq">
            <a:solidFill>
              <a:schemeClr val="bg2"/>
            </a:solidFill>
            <a:round/>
            <a:headEnd type="none" w="sm" len="sm"/>
            <a:tailEnd type="none" w="sm" len="sm"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>
              <a:defRPr/>
            </a:pPr>
            <a:endParaRPr lang="en-US" dirty="0"/>
          </a:p>
        </p:txBody>
      </p:sp>
      <p:sp>
        <p:nvSpPr>
          <p:cNvPr id="117763" name="Rectangle 3"/>
          <p:cNvSpPr>
            <a:spLocks noGrp="1" noChangeArrowheads="1"/>
          </p:cNvSpPr>
          <p:nvPr>
            <p:ph type="ctrTitle" sz="quarter"/>
          </p:nvPr>
        </p:nvSpPr>
        <p:spPr>
          <a:xfrm>
            <a:off x="0" y="0"/>
            <a:ext cx="9144000" cy="1524000"/>
          </a:xfrm>
        </p:spPr>
        <p:txBody>
          <a:bodyPr anchor="b"/>
          <a:lstStyle>
            <a:lvl1pPr>
              <a:lnSpc>
                <a:spcPct val="80000"/>
              </a:lnSpc>
              <a:defRPr sz="3200">
                <a:solidFill>
                  <a:schemeClr val="folHlink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71835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7239000" y="6629400"/>
            <a:ext cx="1905000" cy="2286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FB29CD8-AAF7-CD4D-98B5-92505D4E9142}" type="slidenum">
              <a:rPr lang="en-US"/>
              <a:pPr>
                <a:defRPr/>
              </a:pPr>
              <a:t>‹#›</a:t>
            </a:fld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6820554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152400"/>
            <a:ext cx="2286000" cy="6172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0" y="152400"/>
            <a:ext cx="6705600" cy="6172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7239000" y="6629400"/>
            <a:ext cx="1905000" cy="2286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26E061A-3206-4D44-9C5A-1674BE5EB4CE}" type="slidenum">
              <a:rPr lang="en-US"/>
              <a:pPr>
                <a:defRPr/>
              </a:pPr>
              <a:t>‹#›</a:t>
            </a:fld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0852555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4785237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7239000" y="6629400"/>
            <a:ext cx="1905000" cy="2286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35F7522-F9AF-4840-AC93-C82AFB8ED311}" type="slidenum">
              <a:rPr lang="en-US"/>
              <a:pPr>
                <a:defRPr/>
              </a:pPr>
              <a:t>‹#›</a:t>
            </a:fld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1509762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7239000" y="6629400"/>
            <a:ext cx="1905000" cy="2286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3D3F650-96CD-2B45-9CB0-B66A0A0715E2}" type="slidenum">
              <a:rPr lang="en-US"/>
              <a:pPr>
                <a:defRPr/>
              </a:pPr>
              <a:t>‹#›</a:t>
            </a:fld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3164532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914400"/>
            <a:ext cx="3848100" cy="5410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10100" y="914400"/>
            <a:ext cx="3848100" cy="5410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Slide Number Placeholder 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7239000" y="6629400"/>
            <a:ext cx="1905000" cy="2286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0FA62AD-8B9F-3042-9EC9-EBDCC2F161CF}" type="slidenum">
              <a:rPr lang="en-US"/>
              <a:pPr>
                <a:defRPr/>
              </a:pPr>
              <a:t>‹#›</a:t>
            </a:fld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4776874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7239000" y="6629400"/>
            <a:ext cx="1905000" cy="2286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42261C7-29F4-A242-8EED-DF162EA5855F}" type="slidenum">
              <a:rPr lang="en-US"/>
              <a:pPr>
                <a:defRPr/>
              </a:pPr>
              <a:t>‹#›</a:t>
            </a:fld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8649882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7239000" y="6629400"/>
            <a:ext cx="1905000" cy="2286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12D1987-1499-D342-9BBD-9F50F4C0B810}" type="slidenum">
              <a:rPr lang="en-US"/>
              <a:pPr>
                <a:defRPr/>
              </a:pPr>
              <a:t>‹#›</a:t>
            </a:fld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6652567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7239000" y="6629400"/>
            <a:ext cx="1905000" cy="2286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5DEF287-DEB1-F44A-B131-B827309A09B0}" type="slidenum">
              <a:rPr lang="en-US"/>
              <a:pPr>
                <a:defRPr/>
              </a:pPr>
              <a:t>‹#›</a:t>
            </a:fld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764417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7239000" y="6629400"/>
            <a:ext cx="1905000" cy="2286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139B4CB-47DC-1D47-A2CD-6C9716C11B8D}" type="slidenum">
              <a:rPr lang="en-US"/>
              <a:pPr>
                <a:defRPr/>
              </a:pPr>
              <a:t>‹#›</a:t>
            </a:fld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438582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lide Number Placeholder 4"/>
          <p:cNvSpPr>
            <a:spLocks noGrp="1" noChangeArrowheads="1"/>
          </p:cNvSpPr>
          <p:nvPr>
            <p:ph type="sldNum" sz="quarter" idx="10"/>
          </p:nvPr>
        </p:nvSpPr>
        <p:spPr>
          <a:xfrm>
            <a:off x="7239000" y="6629400"/>
            <a:ext cx="1905000" cy="2286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E17A089D-543D-F14B-9F67-02CE393170D7}" type="slidenum">
              <a:rPr lang="en-US"/>
              <a:pPr>
                <a:defRPr/>
              </a:pPr>
              <a:t>‹#›</a:t>
            </a:fld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2875813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85860" y="203538"/>
            <a:ext cx="7867548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75" tIns="46038" rIns="92075" bIns="46038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85860" y="890867"/>
            <a:ext cx="7848600" cy="5410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cxnSp>
        <p:nvCxnSpPr>
          <p:cNvPr id="3" name="Straight Connector 2"/>
          <p:cNvCxnSpPr/>
          <p:nvPr userDrawn="1"/>
        </p:nvCxnSpPr>
        <p:spPr bwMode="auto">
          <a:xfrm flipV="1">
            <a:off x="596672" y="596626"/>
            <a:ext cx="7841976" cy="17047"/>
          </a:xfrm>
          <a:prstGeom prst="line">
            <a:avLst/>
          </a:prstGeom>
          <a:solidFill>
            <a:schemeClr val="tx2"/>
          </a:solidFill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2" name="Rectangle 4">
            <a:extLst>
              <a:ext uri="{FF2B5EF4-FFF2-40B4-BE49-F238E27FC236}">
                <a16:creationId xmlns:a16="http://schemas.microsoft.com/office/drawing/2014/main" id="{830CF897-6F8F-4340-92D1-C2BA740A9C30}"/>
              </a:ext>
            </a:extLst>
          </p:cNvPr>
          <p:cNvSpPr txBox="1">
            <a:spLocks noChangeArrowheads="1"/>
          </p:cNvSpPr>
          <p:nvPr userDrawn="1"/>
        </p:nvSpPr>
        <p:spPr bwMode="auto">
          <a:xfrm>
            <a:off x="391160" y="6531196"/>
            <a:ext cx="7962248" cy="19472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2075" tIns="46038" rIns="92075" bIns="46038" numCol="1" anchor="ctr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800" kern="1200">
                <a:solidFill>
                  <a:schemeClr val="tx1"/>
                </a:solidFill>
                <a:latin typeface="Comic Sans MS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Comic Sans MS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Comic Sans MS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Comic Sans MS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umimoji="1" kern="1200">
                <a:solidFill>
                  <a:schemeClr val="tx1"/>
                </a:solidFill>
                <a:latin typeface="Comic Sans MS" charset="0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kumimoji="1" kern="1200">
                <a:solidFill>
                  <a:schemeClr val="tx1"/>
                </a:solidFill>
                <a:latin typeface="Comic Sans MS" charset="0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kumimoji="1" kern="1200">
                <a:solidFill>
                  <a:schemeClr val="tx1"/>
                </a:solidFill>
                <a:latin typeface="Comic Sans MS" charset="0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kumimoji="1" kern="1200">
                <a:solidFill>
                  <a:schemeClr val="tx1"/>
                </a:solidFill>
                <a:latin typeface="Comic Sans MS" charset="0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kumimoji="1" kern="1200">
                <a:solidFill>
                  <a:schemeClr val="tx1"/>
                </a:solidFill>
                <a:latin typeface="Comic Sans MS" charset="0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  <a:ea typeface="Arial" charset="0"/>
                <a:cs typeface="Arial" charset="0"/>
              </a:rPr>
              <a:t>Intro to CS / RUNI / lecture </a:t>
            </a:r>
            <a:r>
              <a:rPr lang="he-IL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  <a:ea typeface="Arial" charset="0"/>
                <a:cs typeface="Arial" charset="0"/>
              </a:rPr>
              <a:t>8-2</a:t>
            </a:r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  <a:ea typeface="Arial" charset="0"/>
                <a:cs typeface="Arial" charset="0"/>
              </a:rPr>
              <a:t>                                                                                                                                                                 slide </a:t>
            </a:r>
            <a:fld id="{0E022C0D-3723-2343-B86A-05A05703B5CB}" type="slidenum">
              <a:rPr lang="en-US" sz="1000" smtClean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  <a:ea typeface="Arial" charset="0"/>
                <a:cs typeface="Arial" charset="0"/>
              </a:rPr>
              <a:pPr>
                <a:defRPr/>
              </a:pPr>
              <a:t>‹#›</a:t>
            </a:fld>
            <a:r>
              <a:rPr lang="en-US" sz="10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charset="0"/>
                <a:ea typeface="Arial" charset="0"/>
                <a:cs typeface="Arial" charset="0"/>
              </a:rPr>
              <a:t>   </a:t>
            </a:r>
          </a:p>
        </p:txBody>
      </p:sp>
    </p:spTree>
    <p:extLst>
      <p:ext uri="{BB962C8B-B14F-4D97-AF65-F5344CB8AC3E}">
        <p14:creationId xmlns:p14="http://schemas.microsoft.com/office/powerpoint/2010/main" val="4106905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  <p:sldLayoutId id="2147483762" r:id="rId12"/>
  </p:sldLayoutIdLst>
  <p:hf hdr="0" ftr="0" dt="0"/>
  <p:txStyles>
    <p:titleStyle>
      <a:lvl1pPr algn="l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kumimoji="1" sz="2000">
          <a:solidFill>
            <a:srgbClr val="000000"/>
          </a:solidFill>
          <a:latin typeface="Arial"/>
          <a:ea typeface="ＭＳ Ｐゴシック" charset="-128"/>
          <a:cs typeface="Arial"/>
        </a:defRPr>
      </a:lvl1pPr>
      <a:lvl2pPr algn="ctr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kumimoji="1" sz="2000">
          <a:solidFill>
            <a:schemeClr val="hlink"/>
          </a:solidFill>
          <a:latin typeface="Comic Sans MS" charset="0"/>
          <a:ea typeface="ＭＳ Ｐゴシック" charset="-128"/>
          <a:cs typeface="ＭＳ Ｐゴシック" charset="-128"/>
        </a:defRPr>
      </a:lvl2pPr>
      <a:lvl3pPr algn="ctr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kumimoji="1" sz="2000">
          <a:solidFill>
            <a:schemeClr val="hlink"/>
          </a:solidFill>
          <a:latin typeface="Comic Sans MS" charset="0"/>
          <a:ea typeface="ＭＳ Ｐゴシック" charset="-128"/>
          <a:cs typeface="ＭＳ Ｐゴシック" charset="-128"/>
        </a:defRPr>
      </a:lvl3pPr>
      <a:lvl4pPr algn="ctr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kumimoji="1" sz="2000">
          <a:solidFill>
            <a:schemeClr val="hlink"/>
          </a:solidFill>
          <a:latin typeface="Comic Sans MS" charset="0"/>
          <a:ea typeface="ＭＳ Ｐゴシック" charset="-128"/>
          <a:cs typeface="ＭＳ Ｐゴシック" charset="-128"/>
        </a:defRPr>
      </a:lvl4pPr>
      <a:lvl5pPr algn="ctr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kumimoji="1" sz="2000">
          <a:solidFill>
            <a:schemeClr val="hlink"/>
          </a:solidFill>
          <a:latin typeface="Comic Sans MS" charset="0"/>
          <a:ea typeface="ＭＳ Ｐゴシック" charset="-128"/>
          <a:cs typeface="ＭＳ Ｐゴシック" charset="-128"/>
        </a:defRPr>
      </a:lvl5pPr>
      <a:lvl6pPr marL="457200" algn="ctr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kumimoji="1" sz="2000">
          <a:solidFill>
            <a:schemeClr val="hlink"/>
          </a:solidFill>
          <a:latin typeface="Comic Sans MS" charset="0"/>
        </a:defRPr>
      </a:lvl6pPr>
      <a:lvl7pPr marL="914400" algn="ctr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kumimoji="1" sz="2000">
          <a:solidFill>
            <a:schemeClr val="hlink"/>
          </a:solidFill>
          <a:latin typeface="Comic Sans MS" charset="0"/>
        </a:defRPr>
      </a:lvl7pPr>
      <a:lvl8pPr marL="1371600" algn="ctr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kumimoji="1" sz="2000">
          <a:solidFill>
            <a:schemeClr val="hlink"/>
          </a:solidFill>
          <a:latin typeface="Comic Sans MS" charset="0"/>
        </a:defRPr>
      </a:lvl8pPr>
      <a:lvl9pPr marL="1828800" algn="ctr" rtl="0" eaLnBrk="0" fontAlgn="base" hangingPunct="0">
        <a:lnSpc>
          <a:spcPct val="70000"/>
        </a:lnSpc>
        <a:spcBef>
          <a:spcPct val="0"/>
        </a:spcBef>
        <a:spcAft>
          <a:spcPct val="0"/>
        </a:spcAft>
        <a:defRPr kumimoji="1" sz="2000">
          <a:solidFill>
            <a:schemeClr val="hlink"/>
          </a:solidFill>
          <a:latin typeface="Comic Sans MS" charset="0"/>
        </a:defRPr>
      </a:lvl9pPr>
    </p:titleStyle>
    <p:bodyStyle>
      <a:lvl1pPr marL="342900" indent="-342900" algn="l" rtl="0" eaLnBrk="0" fontAlgn="base" hangingPunct="0">
        <a:lnSpc>
          <a:spcPts val="2600"/>
        </a:lnSpc>
        <a:spcBef>
          <a:spcPct val="0"/>
        </a:spcBef>
        <a:spcAft>
          <a:spcPct val="0"/>
        </a:spcAft>
        <a:buClr>
          <a:srgbClr val="003399"/>
        </a:buClr>
        <a:buSzPct val="50000"/>
        <a:buFont typeface="Monotype Sorts" charset="2"/>
        <a:defRPr kumimoji="1">
          <a:solidFill>
            <a:schemeClr val="tx1"/>
          </a:solidFill>
          <a:latin typeface="Times New Roman"/>
          <a:ea typeface="ＭＳ Ｐゴシック" charset="-128"/>
          <a:cs typeface="Times New Roman"/>
        </a:defRPr>
      </a:lvl1pPr>
      <a:lvl2pPr marL="346075" indent="-231775" algn="l" rtl="0" eaLnBrk="0" fontAlgn="base" hangingPunct="0">
        <a:lnSpc>
          <a:spcPts val="2600"/>
        </a:lnSpc>
        <a:spcBef>
          <a:spcPct val="0"/>
        </a:spcBef>
        <a:spcAft>
          <a:spcPct val="0"/>
        </a:spcAft>
        <a:buClr>
          <a:schemeClr val="tx1"/>
        </a:buClr>
        <a:buSzPct val="100000"/>
        <a:buFont typeface="Arial"/>
        <a:buChar char="•"/>
        <a:defRPr kumimoji="1">
          <a:solidFill>
            <a:schemeClr val="tx1"/>
          </a:solidFill>
          <a:latin typeface="Times New Roman"/>
          <a:ea typeface="ＭＳ Ｐゴシック" charset="-128"/>
          <a:cs typeface="Times New Roman"/>
        </a:defRPr>
      </a:lvl2pPr>
      <a:lvl3pPr marL="627063" indent="-166688" algn="l" rtl="0" eaLnBrk="0" fontAlgn="base" hangingPunct="0">
        <a:lnSpc>
          <a:spcPts val="2600"/>
        </a:lnSpc>
        <a:spcBef>
          <a:spcPct val="0"/>
        </a:spcBef>
        <a:spcAft>
          <a:spcPct val="0"/>
        </a:spcAft>
        <a:buClr>
          <a:schemeClr val="tx1"/>
        </a:buClr>
        <a:buSzPct val="80000"/>
        <a:buChar char="–"/>
        <a:defRPr kumimoji="1">
          <a:solidFill>
            <a:schemeClr val="tx1"/>
          </a:solidFill>
          <a:latin typeface="Times New Roman"/>
          <a:ea typeface="ＭＳ Ｐゴシック" charset="-128"/>
          <a:cs typeface="Times New Roman"/>
        </a:defRPr>
      </a:lvl3pPr>
      <a:lvl4pPr marL="1147763" indent="-404813" algn="l" rtl="0" eaLnBrk="0" fontAlgn="base" hangingPunct="0">
        <a:lnSpc>
          <a:spcPts val="2600"/>
        </a:lnSpc>
        <a:spcBef>
          <a:spcPct val="0"/>
        </a:spcBef>
        <a:spcAft>
          <a:spcPct val="0"/>
        </a:spcAft>
        <a:buClr>
          <a:schemeClr val="tx1"/>
        </a:buClr>
        <a:buFont typeface="Wingdings" charset="2"/>
        <a:buChar char="!"/>
        <a:defRPr kumimoji="1">
          <a:solidFill>
            <a:schemeClr val="tx1"/>
          </a:solidFill>
          <a:latin typeface="Times New Roman"/>
          <a:ea typeface="ＭＳ Ｐゴシック" charset="-128"/>
          <a:cs typeface="Times New Roman"/>
        </a:defRPr>
      </a:lvl4pPr>
      <a:lvl5pPr marL="1539875" indent="-169863" algn="l" rtl="0" eaLnBrk="0" fontAlgn="base" hangingPunct="0">
        <a:lnSpc>
          <a:spcPts val="2600"/>
        </a:lnSpc>
        <a:spcBef>
          <a:spcPct val="0"/>
        </a:spcBef>
        <a:spcAft>
          <a:spcPct val="0"/>
        </a:spcAft>
        <a:buClr>
          <a:schemeClr val="tx1"/>
        </a:buClr>
        <a:buSzPct val="100000"/>
        <a:buChar char="–"/>
        <a:defRPr kumimoji="1">
          <a:solidFill>
            <a:schemeClr val="tx1"/>
          </a:solidFill>
          <a:latin typeface="Times New Roman"/>
          <a:ea typeface="ＭＳ Ｐゴシック" charset="-128"/>
          <a:cs typeface="Times New Roman"/>
        </a:defRPr>
      </a:lvl5pPr>
      <a:lvl6pPr marL="1997075" indent="-169863" algn="l" rtl="0" eaLnBrk="0" fontAlgn="base" hangingPunct="0">
        <a:lnSpc>
          <a:spcPts val="2600"/>
        </a:lnSpc>
        <a:spcBef>
          <a:spcPct val="0"/>
        </a:spcBef>
        <a:spcAft>
          <a:spcPct val="0"/>
        </a:spcAft>
        <a:buClr>
          <a:schemeClr val="tx1"/>
        </a:buClr>
        <a:buSzPct val="100000"/>
        <a:buChar char="–"/>
        <a:defRPr kumimoji="1">
          <a:solidFill>
            <a:schemeClr val="tx1"/>
          </a:solidFill>
          <a:latin typeface="+mn-lt"/>
          <a:ea typeface="ＭＳ Ｐゴシック" charset="-128"/>
        </a:defRPr>
      </a:lvl6pPr>
      <a:lvl7pPr marL="2454275" indent="-169863" algn="l" rtl="0" eaLnBrk="0" fontAlgn="base" hangingPunct="0">
        <a:lnSpc>
          <a:spcPts val="2600"/>
        </a:lnSpc>
        <a:spcBef>
          <a:spcPct val="0"/>
        </a:spcBef>
        <a:spcAft>
          <a:spcPct val="0"/>
        </a:spcAft>
        <a:buClr>
          <a:schemeClr val="tx1"/>
        </a:buClr>
        <a:buSzPct val="100000"/>
        <a:buChar char="–"/>
        <a:defRPr kumimoji="1">
          <a:solidFill>
            <a:schemeClr val="tx1"/>
          </a:solidFill>
          <a:latin typeface="+mn-lt"/>
          <a:ea typeface="ＭＳ Ｐゴシック" charset="-128"/>
        </a:defRPr>
      </a:lvl7pPr>
      <a:lvl8pPr marL="2911475" indent="-169863" algn="l" rtl="0" eaLnBrk="0" fontAlgn="base" hangingPunct="0">
        <a:lnSpc>
          <a:spcPts val="2600"/>
        </a:lnSpc>
        <a:spcBef>
          <a:spcPct val="0"/>
        </a:spcBef>
        <a:spcAft>
          <a:spcPct val="0"/>
        </a:spcAft>
        <a:buClr>
          <a:schemeClr val="tx1"/>
        </a:buClr>
        <a:buSzPct val="100000"/>
        <a:buChar char="–"/>
        <a:defRPr kumimoji="1">
          <a:solidFill>
            <a:schemeClr val="tx1"/>
          </a:solidFill>
          <a:latin typeface="+mn-lt"/>
          <a:ea typeface="ＭＳ Ｐゴシック" charset="-128"/>
        </a:defRPr>
      </a:lvl8pPr>
      <a:lvl9pPr marL="3368675" indent="-169863" algn="l" rtl="0" eaLnBrk="0" fontAlgn="base" hangingPunct="0">
        <a:lnSpc>
          <a:spcPts val="2600"/>
        </a:lnSpc>
        <a:spcBef>
          <a:spcPct val="0"/>
        </a:spcBef>
        <a:spcAft>
          <a:spcPct val="0"/>
        </a:spcAft>
        <a:buClr>
          <a:schemeClr val="tx1"/>
        </a:buClr>
        <a:buSzPct val="100000"/>
        <a:buChar char="–"/>
        <a:defRPr kumimoji="1">
          <a:solidFill>
            <a:schemeClr val="tx1"/>
          </a:solidFill>
          <a:latin typeface="+mn-lt"/>
          <a:ea typeface="ＭＳ Ｐゴシック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4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tiff"/><Relationship Id="rId4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3" name="Picture 2" descr="OPENOAM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1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0661" name="Rectangle 7"/>
          <p:cNvSpPr>
            <a:spLocks noChangeArrowheads="1"/>
          </p:cNvSpPr>
          <p:nvPr/>
        </p:nvSpPr>
        <p:spPr bwMode="auto">
          <a:xfrm>
            <a:off x="3287152" y="1865239"/>
            <a:ext cx="2409788" cy="533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2075" tIns="46038" rIns="92075" bIns="46038"/>
          <a:lstStyle/>
          <a:p>
            <a:pPr algn="ctr">
              <a:defRPr/>
            </a:pPr>
            <a:r>
              <a:rPr lang="en-US" sz="2000" dirty="0">
                <a:solidFill>
                  <a:srgbClr val="737373"/>
                </a:solidFill>
                <a:latin typeface="Times New Roman"/>
                <a:cs typeface="Times New Roman"/>
              </a:rPr>
              <a:t>Lecture </a:t>
            </a:r>
            <a:r>
              <a:rPr lang="he-IL" sz="2000" dirty="0">
                <a:solidFill>
                  <a:srgbClr val="737373"/>
                </a:solidFill>
                <a:latin typeface="Times New Roman"/>
                <a:cs typeface="Times New Roman"/>
              </a:rPr>
              <a:t>8-</a:t>
            </a:r>
            <a:r>
              <a:rPr lang="en-US" sz="2000" dirty="0">
                <a:solidFill>
                  <a:srgbClr val="737373"/>
                </a:solidFill>
                <a:latin typeface="Times New Roman"/>
                <a:cs typeface="Times New Roman"/>
              </a:rPr>
              <a:t>2</a:t>
            </a:r>
            <a:endParaRPr lang="en-US" sz="2800" dirty="0">
              <a:latin typeface="Times New Roman"/>
              <a:cs typeface="Times New Roman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056069" y="2431543"/>
            <a:ext cx="703186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1200"/>
              </a:spcBef>
            </a:pPr>
            <a:r>
              <a:rPr lang="en-US" sz="2800" dirty="0">
                <a:latin typeface="Times New Roman"/>
                <a:cs typeface="Times New Roman"/>
              </a:rPr>
              <a:t>Object-Oriented Programming I</a:t>
            </a:r>
          </a:p>
        </p:txBody>
      </p:sp>
      <p:pic>
        <p:nvPicPr>
          <p:cNvPr id="6" name="Picture 7" descr="Bouquet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20288" y="3194099"/>
            <a:ext cx="4399388" cy="325324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blipFill dpi="0" rotWithShape="0">
                  <a:blip r:embed="rId5"/>
                  <a:srcRect/>
                  <a:tile tx="0" ty="0" sx="100000" sy="100000" flip="none" algn="tl"/>
                </a:blip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pic>
      <p:sp>
        <p:nvSpPr>
          <p:cNvPr id="3" name="Rectangle 5">
            <a:extLst>
              <a:ext uri="{FF2B5EF4-FFF2-40B4-BE49-F238E27FC236}">
                <a16:creationId xmlns:a16="http://schemas.microsoft.com/office/drawing/2014/main" id="{F60BBD0E-9920-FC5C-715F-833C4805DF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76200"/>
            <a:ext cx="28956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 xmlns="">
                <a:solidFill>
                  <a:srgbClr val="CCCC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 xmlns="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/>
          <a:lstStyle/>
          <a:p>
            <a:pPr algn="l">
              <a:spcBef>
                <a:spcPts val="400"/>
              </a:spcBef>
              <a:defRPr/>
            </a:pP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Introduction to Computer Science</a:t>
            </a:r>
          </a:p>
          <a:p>
            <a:pPr algn="l">
              <a:spcBef>
                <a:spcPts val="400"/>
              </a:spcBef>
              <a:defRPr/>
            </a:pPr>
            <a:r>
              <a:rPr 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Times New Roman"/>
                <a:cs typeface="Times New Roman"/>
              </a:rPr>
              <a:t>Reichman University</a:t>
            </a:r>
          </a:p>
        </p:txBody>
      </p:sp>
    </p:spTree>
    <p:extLst>
      <p:ext uri="{BB962C8B-B14F-4D97-AF65-F5344CB8AC3E}">
        <p14:creationId xmlns:p14="http://schemas.microsoft.com/office/powerpoint/2010/main" val="26575430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4243BC-7AD0-5164-7664-3105C9CBCB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0522B33D-2EE9-3619-56A3-6597BF72FC92}"/>
              </a:ext>
            </a:extLst>
          </p:cNvPr>
          <p:cNvGrpSpPr/>
          <p:nvPr/>
        </p:nvGrpSpPr>
        <p:grpSpPr>
          <a:xfrm>
            <a:off x="485859" y="692875"/>
            <a:ext cx="6377929" cy="4874546"/>
            <a:chOff x="485859" y="750750"/>
            <a:chExt cx="6377929" cy="4874546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69C1BC7C-2615-A4D9-84EF-E380292B16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5859" y="750750"/>
              <a:ext cx="2576899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prstTxWarp prst="textNoShape">
                <a:avLst/>
              </a:prstTxWarp>
              <a:spAutoFit/>
            </a:bodyPr>
            <a:lstStyle/>
            <a:p>
              <a:r>
                <a:rPr lang="en-US" sz="1400" dirty="0">
                  <a:solidFill>
                    <a:srgbClr val="000000"/>
                  </a:solidFill>
                  <a:latin typeface="Consolas"/>
                  <a:cs typeface="Consolas"/>
                </a:rPr>
                <a:t>Fraction</a:t>
              </a:r>
              <a:r>
                <a:rPr lang="en-US" sz="140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class skeleton / API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F7EA5B3B-D20E-0AD6-FBBB-071E29BBE5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3202" y="1058245"/>
              <a:ext cx="6290586" cy="4567051"/>
            </a:xfrm>
            <a:prstGeom prst="rect">
              <a:avLst/>
            </a:prstGeom>
            <a:noFill/>
            <a:ln w="9525">
              <a:solidFill>
                <a:srgbClr val="293973"/>
              </a:solidFill>
              <a:miter lim="800000"/>
              <a:headEnd/>
              <a:tailEnd/>
            </a:ln>
            <a:effectLst/>
          </p:spPr>
          <p:txBody>
            <a:bodyPr lIns="108000" tIns="86400" rIns="0" bIns="0" anchor="t" anchorCtr="0"/>
            <a:lstStyle/>
            <a:p>
              <a:r>
                <a:rPr lang="en-US" sz="1400" dirty="0">
                  <a:solidFill>
                    <a:srgbClr val="005799"/>
                  </a:solidFill>
                  <a:latin typeface="Times New Roman" panose="02020603050405020304" pitchFamily="18" charset="0"/>
                  <a:ea typeface="Consolas"/>
                  <a:cs typeface="Times New Roman" panose="02020603050405020304" pitchFamily="18" charset="0"/>
                </a:rPr>
                <a:t>/** Represents a signed fraction, like 2/3 or -1/5. */</a:t>
              </a:r>
            </a:p>
            <a:p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Consolas"/>
                  <a:ea typeface="Consolas"/>
                  <a:cs typeface="Consolas"/>
                </a:rPr>
                <a:t>public class </a:t>
              </a:r>
              <a:r>
                <a:rPr lang="en-US" sz="1200" b="1" dirty="0">
                  <a:latin typeface="Consolas"/>
                  <a:ea typeface="Consolas"/>
                  <a:cs typeface="Consolas"/>
                </a:rPr>
                <a:t>Fraction</a:t>
              </a:r>
              <a:r>
                <a:rPr lang="en-US" sz="1200" dirty="0">
                  <a:latin typeface="Consolas"/>
                  <a:ea typeface="Consolas"/>
                  <a:cs typeface="Consolas"/>
                </a:rPr>
                <a:t> {</a:t>
              </a:r>
            </a:p>
            <a:p>
              <a:pPr>
                <a:spcBef>
                  <a:spcPts val="600"/>
                </a:spcBef>
              </a:pPr>
              <a:r>
                <a:rPr lang="en-US" sz="1200" dirty="0">
                  <a:latin typeface="Consolas"/>
                  <a:ea typeface="Consolas"/>
                  <a:cs typeface="Consolas"/>
                </a:rPr>
                <a:t>    </a:t>
              </a:r>
              <a:r>
                <a:rPr lang="en-US" sz="1400" dirty="0">
                  <a:solidFill>
                    <a:srgbClr val="005799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/** Constructs a fraction from the two integers */</a:t>
              </a:r>
              <a:endPara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sz="1200" dirty="0">
                  <a:latin typeface="Consolas"/>
                  <a:ea typeface="Consolas"/>
                  <a:cs typeface="Consolas"/>
                </a:rPr>
                <a:t>    </a:t>
              </a: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Consolas"/>
                  <a:ea typeface="Consolas"/>
                  <a:cs typeface="Consolas"/>
                </a:rPr>
                <a:t>public</a:t>
              </a:r>
              <a:r>
                <a:rPr lang="en-US" sz="1200" dirty="0">
                  <a:latin typeface="Consolas"/>
                  <a:ea typeface="Consolas"/>
                  <a:cs typeface="Consolas"/>
                </a:rPr>
                <a:t> </a:t>
              </a:r>
              <a:r>
                <a:rPr lang="en-US" sz="1200" b="1" dirty="0">
                  <a:latin typeface="Consolas"/>
                  <a:ea typeface="Consolas"/>
                  <a:cs typeface="Consolas"/>
                </a:rPr>
                <a:t>Fraction</a:t>
              </a:r>
              <a:r>
                <a:rPr lang="en-US" sz="1200" dirty="0">
                  <a:latin typeface="Consolas"/>
                  <a:ea typeface="Consolas"/>
                  <a:cs typeface="Consolas"/>
                </a:rPr>
                <a:t>(int numerator, int denominator)     </a:t>
              </a:r>
            </a:p>
            <a:p>
              <a:pPr>
                <a:spcBef>
                  <a:spcPts val="600"/>
                </a:spcBef>
              </a:pPr>
              <a:r>
                <a:rPr lang="en-US" sz="1200" dirty="0">
                  <a:latin typeface="Consolas"/>
                  <a:ea typeface="Consolas"/>
                  <a:cs typeface="Consolas"/>
                </a:rPr>
                <a:t>    </a:t>
              </a:r>
              <a:r>
                <a:rPr lang="en-US" sz="1400" dirty="0">
                  <a:solidFill>
                    <a:srgbClr val="005799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/** Returns the numerator of this fraction */</a:t>
              </a:r>
            </a:p>
            <a:p>
              <a:r>
                <a:rPr lang="en-US" sz="1200" dirty="0">
                  <a:latin typeface="Consolas"/>
                  <a:ea typeface="Consolas"/>
                  <a:cs typeface="Consolas"/>
                </a:rPr>
                <a:t>    </a:t>
              </a: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Consolas"/>
                  <a:ea typeface="Consolas"/>
                  <a:cs typeface="Consolas"/>
                </a:rPr>
                <a:t>public int </a:t>
              </a:r>
              <a:r>
                <a:rPr lang="en-US" sz="1200" b="1" dirty="0">
                  <a:latin typeface="Consolas"/>
                  <a:ea typeface="Consolas"/>
                  <a:cs typeface="Consolas"/>
                </a:rPr>
                <a:t>getNumerator</a:t>
              </a:r>
              <a:r>
                <a:rPr lang="en-US" sz="1200" dirty="0">
                  <a:latin typeface="Consolas"/>
                  <a:ea typeface="Consolas"/>
                  <a:cs typeface="Consolas"/>
                </a:rPr>
                <a:t>()      </a:t>
              </a:r>
            </a:p>
            <a:p>
              <a:pPr>
                <a:spcBef>
                  <a:spcPts val="600"/>
                </a:spcBef>
              </a:pPr>
              <a:r>
                <a:rPr lang="en-US" sz="1200" dirty="0">
                  <a:latin typeface="Consolas"/>
                  <a:ea typeface="Consolas"/>
                  <a:cs typeface="Consolas"/>
                </a:rPr>
                <a:t>    </a:t>
              </a:r>
              <a:r>
                <a:rPr lang="en-US" sz="1400" dirty="0">
                  <a:solidFill>
                    <a:srgbClr val="005799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/** Returns the denominator of this fraction */</a:t>
              </a:r>
            </a:p>
            <a:p>
              <a:r>
                <a:rPr lang="en-US" sz="1200" dirty="0">
                  <a:latin typeface="Consolas"/>
                  <a:ea typeface="Consolas"/>
                  <a:cs typeface="Consolas"/>
                </a:rPr>
                <a:t>    </a:t>
              </a: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Consolas"/>
                  <a:ea typeface="Consolas"/>
                  <a:cs typeface="Consolas"/>
                </a:rPr>
                <a:t>public int </a:t>
              </a:r>
              <a:r>
                <a:rPr lang="en-US" sz="1200" b="1" dirty="0">
                  <a:latin typeface="Consolas"/>
                  <a:ea typeface="Consolas"/>
                  <a:cs typeface="Consolas"/>
                </a:rPr>
                <a:t>getDenominator</a:t>
              </a:r>
              <a:r>
                <a:rPr lang="en-US" sz="1200" dirty="0">
                  <a:latin typeface="Consolas"/>
                  <a:ea typeface="Consolas"/>
                  <a:cs typeface="Consolas"/>
                </a:rPr>
                <a:t>()</a:t>
              </a:r>
            </a:p>
            <a:p>
              <a:pPr>
                <a:spcBef>
                  <a:spcPts val="600"/>
                </a:spcBef>
              </a:pPr>
              <a:r>
                <a:rPr lang="en-US" sz="1200" dirty="0">
                  <a:latin typeface="Consolas"/>
                  <a:ea typeface="Consolas"/>
                  <a:cs typeface="Consolas"/>
                </a:rPr>
                <a:t>    </a:t>
              </a:r>
              <a:r>
                <a:rPr lang="en-US" sz="1400" dirty="0">
                  <a:solidFill>
                    <a:srgbClr val="005799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/** Returns a fraction which is the sum of this fraction and the other one. */</a:t>
              </a:r>
            </a:p>
            <a:p>
              <a:r>
                <a:rPr lang="en-US" sz="1200" dirty="0">
                  <a:latin typeface="Consolas"/>
                  <a:ea typeface="Consolas"/>
                  <a:cs typeface="Consolas"/>
                </a:rPr>
                <a:t>    </a:t>
              </a: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Consolas"/>
                  <a:ea typeface="Consolas"/>
                  <a:cs typeface="Consolas"/>
                </a:rPr>
                <a:t>public Fraction </a:t>
              </a:r>
              <a:r>
                <a:rPr lang="en-US" sz="1200" b="1" dirty="0">
                  <a:latin typeface="Consolas"/>
                  <a:ea typeface="Consolas"/>
                  <a:cs typeface="Consolas"/>
                </a:rPr>
                <a:t>add</a:t>
              </a:r>
              <a:r>
                <a:rPr lang="en-US" sz="1200" dirty="0">
                  <a:latin typeface="Consolas"/>
                  <a:ea typeface="Consolas"/>
                  <a:cs typeface="Consolas"/>
                </a:rPr>
                <a:t>(Fraction other)</a:t>
              </a:r>
            </a:p>
            <a:p>
              <a:pPr>
                <a:spcBef>
                  <a:spcPts val="600"/>
                </a:spcBef>
              </a:pPr>
              <a:r>
                <a:rPr lang="en-US" sz="1200" dirty="0">
                  <a:latin typeface="Consolas"/>
                  <a:ea typeface="Consolas"/>
                  <a:cs typeface="Consolas"/>
                </a:rPr>
                <a:t>    </a:t>
              </a:r>
              <a:r>
                <a:rPr lang="en-US" sz="1400" dirty="0">
                  <a:solidFill>
                    <a:srgbClr val="005799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/** Returns a fraction which is the product of this fraction and the other one. */</a:t>
              </a:r>
            </a:p>
            <a:p>
              <a:r>
                <a:rPr lang="en-US" sz="1200" dirty="0">
                  <a:latin typeface="Consolas"/>
                  <a:ea typeface="Consolas"/>
                  <a:cs typeface="Consolas"/>
                </a:rPr>
                <a:t>    </a:t>
              </a: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Consolas"/>
                  <a:ea typeface="Consolas"/>
                  <a:cs typeface="Consolas"/>
                </a:rPr>
                <a:t>public Fraction </a:t>
              </a:r>
              <a:r>
                <a:rPr lang="en-US" sz="1200" b="1" dirty="0">
                  <a:latin typeface="Consolas"/>
                  <a:ea typeface="Consolas"/>
                  <a:cs typeface="Consolas"/>
                </a:rPr>
                <a:t>multiply</a:t>
              </a:r>
              <a:r>
                <a:rPr lang="en-US" sz="1200" dirty="0">
                  <a:latin typeface="Consolas"/>
                  <a:ea typeface="Consolas"/>
                  <a:cs typeface="Consolas"/>
                </a:rPr>
                <a:t>(Fraction other)</a:t>
              </a:r>
            </a:p>
            <a:p>
              <a:pPr>
                <a:spcBef>
                  <a:spcPts val="600"/>
                </a:spcBef>
              </a:pPr>
              <a:r>
                <a:rPr lang="en-US" sz="1400" dirty="0">
                  <a:solidFill>
                    <a:srgbClr val="005799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    /** Returns the inverse of this fraction. */</a:t>
              </a:r>
            </a:p>
            <a:p>
              <a:r>
                <a:rPr lang="en-US" sz="1200" dirty="0">
                  <a:latin typeface="Consolas"/>
                  <a:ea typeface="Consolas"/>
                  <a:cs typeface="Consolas"/>
                </a:rPr>
                <a:t>     </a:t>
              </a: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Consolas"/>
                  <a:ea typeface="Consolas"/>
                  <a:cs typeface="Consolas"/>
                </a:rPr>
                <a:t>public Fraction </a:t>
              </a:r>
              <a:r>
                <a:rPr lang="en-US" sz="1200" b="1" dirty="0">
                  <a:latin typeface="Consolas"/>
                  <a:ea typeface="Consolas"/>
                  <a:cs typeface="Consolas"/>
                </a:rPr>
                <a:t>invert</a:t>
              </a:r>
              <a:r>
                <a:rPr lang="en-US" sz="1200" dirty="0">
                  <a:latin typeface="Consolas"/>
                  <a:ea typeface="Consolas"/>
                  <a:cs typeface="Consolas"/>
                </a:rPr>
                <a:t>()</a:t>
              </a:r>
            </a:p>
            <a:p>
              <a:pPr>
                <a:spcBef>
                  <a:spcPts val="600"/>
                </a:spcBef>
              </a:pPr>
              <a:r>
                <a:rPr lang="en-US" sz="1200" dirty="0">
                  <a:latin typeface="Consolas"/>
                  <a:ea typeface="Consolas"/>
                  <a:cs typeface="Consolas"/>
                </a:rPr>
                <a:t>    </a:t>
              </a:r>
              <a:r>
                <a:rPr lang="en-US" sz="1400" dirty="0">
                  <a:solidFill>
                    <a:srgbClr val="005799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/** Returns a textual representation of this fraction,</a:t>
              </a:r>
            </a:p>
            <a:p>
              <a:r>
                <a:rPr lang="en-US" sz="1400" dirty="0">
                  <a:solidFill>
                    <a:srgbClr val="005799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    *  in the form "numerator/denominator". */</a:t>
              </a:r>
            </a:p>
            <a:p>
              <a:r>
                <a:rPr lang="en-US" sz="1200" dirty="0">
                  <a:latin typeface="Consolas"/>
                  <a:ea typeface="Consolas"/>
                  <a:cs typeface="Consolas"/>
                </a:rPr>
                <a:t>    </a:t>
              </a: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Consolas"/>
                  <a:ea typeface="Consolas"/>
                  <a:cs typeface="Consolas"/>
                </a:rPr>
                <a:t>public String </a:t>
              </a:r>
              <a:r>
                <a:rPr lang="en-US" sz="1200" b="1" dirty="0">
                  <a:latin typeface="Consolas"/>
                  <a:ea typeface="Consolas"/>
                  <a:cs typeface="Consolas"/>
                </a:rPr>
                <a:t>toString</a:t>
              </a:r>
              <a:r>
                <a:rPr lang="en-US" sz="1200" dirty="0">
                  <a:latin typeface="Consolas"/>
                  <a:ea typeface="Consolas"/>
                  <a:cs typeface="Consolas"/>
                </a:rPr>
                <a:t>()</a:t>
              </a:r>
            </a:p>
            <a:p>
              <a:pPr>
                <a:spcBef>
                  <a:spcPts val="600"/>
                </a:spcBef>
              </a:pPr>
              <a:r>
                <a:rPr lang="en-US" sz="1200" dirty="0">
                  <a:latin typeface="Consolas"/>
                  <a:ea typeface="Consolas"/>
                  <a:cs typeface="Consolas"/>
                </a:rPr>
                <a:t>    </a:t>
              </a:r>
              <a:r>
                <a:rPr lang="en-US" sz="1400" dirty="0">
                  <a:solidFill>
                    <a:srgbClr val="007034"/>
                  </a:solidFill>
                  <a:latin typeface="Times New Roman" panose="02020603050405020304" pitchFamily="18" charset="0"/>
                  <a:ea typeface="Consolas"/>
                  <a:cs typeface="Times New Roman" panose="02020603050405020304" pitchFamily="18" charset="0"/>
                </a:rPr>
                <a:t>// More Fraction methods</a:t>
              </a:r>
              <a:endParaRPr lang="en-US" sz="1200" dirty="0">
                <a:solidFill>
                  <a:srgbClr val="007034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endParaRPr>
            </a:p>
            <a:p>
              <a:r>
                <a:rPr lang="en-US" sz="1200" dirty="0">
                  <a:latin typeface="Consolas"/>
                  <a:ea typeface="Consolas"/>
                  <a:cs typeface="Consolas"/>
                </a:rPr>
                <a:t>}</a:t>
              </a:r>
            </a:p>
          </p:txBody>
        </p:sp>
      </p:grpSp>
      <p:sp>
        <p:nvSpPr>
          <p:cNvPr id="17411" name="Rectangle 3">
            <a:extLst>
              <a:ext uri="{FF2B5EF4-FFF2-40B4-BE49-F238E27FC236}">
                <a16:creationId xmlns:a16="http://schemas.microsoft.com/office/drawing/2014/main" id="{0D25F1A3-451E-3E29-7E51-7B96AC7CC87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dirty="0"/>
              <a:t>Constructors</a:t>
            </a:r>
            <a:endParaRPr kumimoji="0" lang="en-US" sz="1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6090B39B-DE79-FAEA-9665-ED32629E1C52}"/>
              </a:ext>
            </a:extLst>
          </p:cNvPr>
          <p:cNvGrpSpPr/>
          <p:nvPr/>
        </p:nvGrpSpPr>
        <p:grpSpPr>
          <a:xfrm>
            <a:off x="811781" y="1024221"/>
            <a:ext cx="7672208" cy="1298136"/>
            <a:chOff x="811781" y="1024221"/>
            <a:chExt cx="7672208" cy="1298136"/>
          </a:xfrm>
        </p:grpSpPr>
        <p:sp>
          <p:nvSpPr>
            <p:cNvPr id="2" name="Rounded Rectangle 1">
              <a:extLst>
                <a:ext uri="{FF2B5EF4-FFF2-40B4-BE49-F238E27FC236}">
                  <a16:creationId xmlns:a16="http://schemas.microsoft.com/office/drawing/2014/main" id="{A0E15649-597B-DDCE-5BCA-D79BC1A866A7}"/>
                </a:ext>
              </a:extLst>
            </p:cNvPr>
            <p:cNvSpPr/>
            <p:nvPr/>
          </p:nvSpPr>
          <p:spPr bwMode="auto">
            <a:xfrm>
              <a:off x="811781" y="1502107"/>
              <a:ext cx="4365065" cy="513282"/>
            </a:xfrm>
            <a:prstGeom prst="roundRect">
              <a:avLst/>
            </a:prstGeom>
            <a:noFill/>
            <a:ln w="22225" cap="flat" cmpd="sng" algn="ctr">
              <a:solidFill>
                <a:schemeClr val="tx1">
                  <a:lumMod val="50000"/>
                  <a:lumOff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r" defTabSz="914400" rtl="1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mic Sans MS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14" name="AutoShape 7">
              <a:extLst>
                <a:ext uri="{FF2B5EF4-FFF2-40B4-BE49-F238E27FC236}">
                  <a16:creationId xmlns:a16="http://schemas.microsoft.com/office/drawing/2014/main" id="{EB760EDD-4D3F-B3C5-9B86-23357820F6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24715" y="1024221"/>
              <a:ext cx="2959274" cy="1298136"/>
            </a:xfrm>
            <a:prstGeom prst="roundRect">
              <a:avLst>
                <a:gd name="adj" fmla="val 16667"/>
              </a:avLst>
            </a:prstGeom>
            <a:solidFill>
              <a:srgbClr val="FFF6E4"/>
            </a:solidFill>
            <a:ln>
              <a:noFill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tIns="46800" rIns="0" rtlCol="0" anchor="ctr" anchorCtr="0"/>
            <a:lstStyle/>
            <a:p>
              <a:pPr>
                <a:spcBef>
                  <a:spcPts val="600"/>
                </a:spcBef>
              </a:pPr>
              <a:r>
                <a:rPr lang="en-US" sz="1600" u="sng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Constructor</a:t>
              </a:r>
            </a:p>
            <a:p>
              <a:pPr>
                <a:spcBef>
                  <a:spcPts val="400"/>
                </a:spcBef>
              </a:pPr>
              <a:r>
                <a:rPr lang="en-US" sz="14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 </a:t>
              </a:r>
              <a:r>
                <a:rPr lang="en-US" sz="1400" i="1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method</a:t>
              </a:r>
              <a:r>
                <a:rPr lang="en-US" sz="14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that constructs,</a:t>
              </a:r>
              <a:r>
                <a:rPr lang="he-IL" sz="14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14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and returns,</a:t>
              </a:r>
              <a:br>
                <a:rPr lang="en-US" sz="14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</a:br>
              <a:r>
                <a:rPr lang="en-US" sz="14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a new object;</a:t>
              </a:r>
            </a:p>
            <a:p>
              <a:pPr>
                <a:spcBef>
                  <a:spcPts val="400"/>
                </a:spcBef>
              </a:pPr>
              <a:r>
                <a:rPr lang="en-US" sz="14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OOP convention: The name of a constructor is the name of the class</a:t>
              </a:r>
            </a:p>
          </p:txBody>
        </p:sp>
        <p:cxnSp>
          <p:nvCxnSpPr>
            <p:cNvPr id="15" name="AutoShape 8">
              <a:extLst>
                <a:ext uri="{FF2B5EF4-FFF2-40B4-BE49-F238E27FC236}">
                  <a16:creationId xmlns:a16="http://schemas.microsoft.com/office/drawing/2014/main" id="{66140293-E9C8-B215-73C7-47862511BDC0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H="1">
              <a:off x="4708634" y="1469985"/>
              <a:ext cx="816081" cy="211670"/>
            </a:xfrm>
            <a:prstGeom prst="straightConnector1">
              <a:avLst/>
            </a:prstGeom>
            <a:noFill/>
            <a:ln w="19050">
              <a:solidFill>
                <a:schemeClr val="bg1">
                  <a:lumMod val="65000"/>
                </a:schemeClr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</p:spTree>
    <p:extLst>
      <p:ext uri="{BB962C8B-B14F-4D97-AF65-F5344CB8AC3E}">
        <p14:creationId xmlns:p14="http://schemas.microsoft.com/office/powerpoint/2010/main" val="14803798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921BDF5E-9D3C-4692-0838-9133653378EB}"/>
              </a:ext>
            </a:extLst>
          </p:cNvPr>
          <p:cNvGrpSpPr/>
          <p:nvPr/>
        </p:nvGrpSpPr>
        <p:grpSpPr>
          <a:xfrm>
            <a:off x="485859" y="692875"/>
            <a:ext cx="4634254" cy="1720776"/>
            <a:chOff x="485859" y="750750"/>
            <a:chExt cx="4634254" cy="1720776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099C2C66-1627-FD21-5470-FF0AE37C351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5859" y="750750"/>
              <a:ext cx="2576899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prstTxWarp prst="textNoShape">
                <a:avLst/>
              </a:prstTxWarp>
              <a:spAutoFit/>
            </a:bodyPr>
            <a:lstStyle/>
            <a:p>
              <a:r>
                <a:rPr lang="en-US" sz="1400" dirty="0">
                  <a:solidFill>
                    <a:srgbClr val="000000"/>
                  </a:solidFill>
                  <a:latin typeface="Consolas"/>
                  <a:cs typeface="Consolas"/>
                </a:rPr>
                <a:t>Fraction</a:t>
              </a:r>
              <a:r>
                <a:rPr lang="en-US" sz="140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class skeleton / API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5C05745C-5616-AA9D-E051-1075C81B694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3202" y="1058246"/>
              <a:ext cx="4546911" cy="1413280"/>
            </a:xfrm>
            <a:prstGeom prst="rect">
              <a:avLst/>
            </a:prstGeom>
            <a:noFill/>
            <a:ln w="9525">
              <a:solidFill>
                <a:srgbClr val="293973"/>
              </a:solidFill>
              <a:miter lim="800000"/>
              <a:headEnd/>
              <a:tailEnd/>
            </a:ln>
            <a:effectLst/>
          </p:spPr>
          <p:txBody>
            <a:bodyPr lIns="108000" tIns="86400" rIns="0" bIns="0" anchor="t" anchorCtr="0"/>
            <a:lstStyle/>
            <a:p>
              <a:r>
                <a:rPr lang="en-US" sz="1400" dirty="0">
                  <a:solidFill>
                    <a:srgbClr val="005799"/>
                  </a:solidFill>
                  <a:latin typeface="Times New Roman" panose="02020603050405020304" pitchFamily="18" charset="0"/>
                  <a:ea typeface="Consolas"/>
                  <a:cs typeface="Times New Roman" panose="02020603050405020304" pitchFamily="18" charset="0"/>
                </a:rPr>
                <a:t>/** Represents a signed fraction, like 2/3 or -1/5. */</a:t>
              </a:r>
            </a:p>
            <a:p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Consolas"/>
                  <a:ea typeface="Consolas"/>
                  <a:cs typeface="Consolas"/>
                </a:rPr>
                <a:t>public class </a:t>
              </a:r>
              <a:r>
                <a:rPr lang="en-US" sz="1200" b="1" dirty="0">
                  <a:latin typeface="Consolas"/>
                  <a:ea typeface="Consolas"/>
                  <a:cs typeface="Consolas"/>
                </a:rPr>
                <a:t>Fraction</a:t>
              </a:r>
              <a:r>
                <a:rPr lang="en-US" sz="1200" dirty="0">
                  <a:latin typeface="Consolas"/>
                  <a:ea typeface="Consolas"/>
                  <a:cs typeface="Consolas"/>
                </a:rPr>
                <a:t> {</a:t>
              </a:r>
            </a:p>
            <a:p>
              <a:pPr>
                <a:spcBef>
                  <a:spcPts val="600"/>
                </a:spcBef>
              </a:pPr>
              <a:r>
                <a:rPr lang="en-US" sz="1200" dirty="0">
                  <a:latin typeface="Consolas"/>
                  <a:ea typeface="Consolas"/>
                  <a:cs typeface="Consolas"/>
                </a:rPr>
                <a:t>    </a:t>
              </a:r>
              <a:r>
                <a:rPr lang="en-US" sz="1400" dirty="0">
                  <a:solidFill>
                    <a:srgbClr val="005799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/** Constructs a fraction from the two integers */</a:t>
              </a:r>
              <a:endPara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sz="1200" dirty="0">
                  <a:latin typeface="Consolas"/>
                  <a:ea typeface="Consolas"/>
                  <a:cs typeface="Consolas"/>
                </a:rPr>
                <a:t>    </a:t>
              </a: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Consolas"/>
                  <a:ea typeface="Consolas"/>
                  <a:cs typeface="Consolas"/>
                </a:rPr>
                <a:t>public</a:t>
              </a:r>
              <a:r>
                <a:rPr lang="en-US" sz="1200" dirty="0">
                  <a:latin typeface="Consolas"/>
                  <a:ea typeface="Consolas"/>
                  <a:cs typeface="Consolas"/>
                </a:rPr>
                <a:t> </a:t>
              </a:r>
              <a:r>
                <a:rPr lang="en-US" sz="1200" b="1" dirty="0">
                  <a:latin typeface="Consolas"/>
                  <a:ea typeface="Consolas"/>
                  <a:cs typeface="Consolas"/>
                </a:rPr>
                <a:t>Fraction</a:t>
              </a:r>
              <a:r>
                <a:rPr lang="en-US" sz="1200" dirty="0">
                  <a:latin typeface="Consolas"/>
                  <a:ea typeface="Consolas"/>
                  <a:cs typeface="Consolas"/>
                </a:rPr>
                <a:t>(int numerator, int denominator)     </a:t>
              </a:r>
            </a:p>
            <a:p>
              <a:pPr>
                <a:lnSpc>
                  <a:spcPts val="1480"/>
                </a:lnSpc>
                <a:spcBef>
                  <a:spcPts val="300"/>
                </a:spcBef>
              </a:pPr>
              <a:r>
                <a:rPr lang="he-IL" sz="1400" dirty="0">
                  <a:solidFill>
                    <a:srgbClr val="007034"/>
                  </a:solidFill>
                  <a:latin typeface="Times New Roman" panose="02020603050405020304" pitchFamily="18" charset="0"/>
                  <a:ea typeface="Consolas"/>
                  <a:cs typeface="Times New Roman" panose="02020603050405020304" pitchFamily="18" charset="0"/>
                </a:rPr>
                <a:t>       </a:t>
              </a:r>
              <a:r>
                <a:rPr lang="en-US" sz="1200" dirty="0">
                  <a:solidFill>
                    <a:srgbClr val="007034"/>
                  </a:solidFill>
                  <a:latin typeface="Times New Roman" panose="02020603050405020304" pitchFamily="18" charset="0"/>
                  <a:ea typeface="Consolas"/>
                  <a:cs typeface="Times New Roman" panose="02020603050405020304" pitchFamily="18" charset="0"/>
                </a:rPr>
                <a:t>// More Fraction methods</a:t>
              </a:r>
            </a:p>
            <a:p>
              <a:pPr>
                <a:lnSpc>
                  <a:spcPts val="1280"/>
                </a:lnSpc>
                <a:spcBef>
                  <a:spcPts val="0"/>
                </a:spcBef>
              </a:pPr>
              <a:r>
                <a:rPr lang="en-US" sz="1200" dirty="0">
                  <a:latin typeface="Consolas"/>
                  <a:ea typeface="Consolas"/>
                  <a:cs typeface="Consolas"/>
                </a:rPr>
                <a:t>}</a:t>
              </a: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Constructors</a:t>
            </a:r>
          </a:p>
        </p:txBody>
      </p:sp>
      <p:sp>
        <p:nvSpPr>
          <p:cNvPr id="6" name="AutoShape 7">
            <a:extLst>
              <a:ext uri="{FF2B5EF4-FFF2-40B4-BE49-F238E27FC236}">
                <a16:creationId xmlns:a16="http://schemas.microsoft.com/office/drawing/2014/main" id="{38B54896-ECE9-66C0-8498-A4585D89BC3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24715" y="1024221"/>
            <a:ext cx="2959274" cy="1298136"/>
          </a:xfrm>
          <a:prstGeom prst="roundRect">
            <a:avLst>
              <a:gd name="adj" fmla="val 16667"/>
            </a:avLst>
          </a:prstGeom>
          <a:solidFill>
            <a:srgbClr val="FFF6E4"/>
          </a:solidFill>
          <a:ln>
            <a:noFill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46800" rIns="0" rtlCol="0" anchor="ctr" anchorCtr="0"/>
          <a:lstStyle/>
          <a:p>
            <a:pPr>
              <a:spcBef>
                <a:spcPts val="600"/>
              </a:spcBef>
            </a:pPr>
            <a:r>
              <a:rPr lang="en-US" sz="1600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Constructor</a:t>
            </a:r>
          </a:p>
          <a:p>
            <a:pPr>
              <a:spcBef>
                <a:spcPts val="400"/>
              </a:spcBef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sz="14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method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that constructs,</a:t>
            </a:r>
            <a:r>
              <a:rPr lang="he-IL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returns,</a:t>
            </a:r>
            <a:b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new object;</a:t>
            </a:r>
          </a:p>
          <a:p>
            <a:pPr>
              <a:spcBef>
                <a:spcPts val="400"/>
              </a:spcBef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OOP convention: The name of a constructor is the name of the class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C93275C-2958-DF79-91BF-CD5BD7D191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8670" y="2599828"/>
            <a:ext cx="3115559" cy="1466426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72000" tIns="108000" rIns="0" bIns="28800" anchor="t" anchorCtr="0"/>
          <a:lstStyle/>
          <a:p>
            <a:pPr>
              <a:spcBef>
                <a:spcPts val="600"/>
              </a:spcBef>
            </a:pPr>
            <a:r>
              <a:rPr lang="en-US" sz="14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400" dirty="0">
                <a:solidFill>
                  <a:srgbClr val="00703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// client code (in any class)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int x = 17;</a:t>
            </a:r>
          </a:p>
          <a:p>
            <a:pPr>
              <a:spcBef>
                <a:spcPts val="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...</a:t>
            </a:r>
          </a:p>
          <a:p>
            <a:pPr>
              <a:spcBef>
                <a:spcPts val="2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Fraction </a:t>
            </a:r>
            <a:r>
              <a:rPr lang="en-US" sz="1200" dirty="0">
                <a:solidFill>
                  <a:srgbClr val="7E504F"/>
                </a:solidFill>
                <a:latin typeface="Consolas"/>
                <a:ea typeface="Consolas"/>
                <a:cs typeface="Consolas"/>
              </a:rPr>
              <a:t>a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= </a:t>
            </a:r>
            <a:r>
              <a:rPr lang="en-US" sz="1200" dirty="0">
                <a:solidFill>
                  <a:srgbClr val="931968"/>
                </a:solidFill>
                <a:latin typeface="Consolas"/>
                <a:ea typeface="Consolas"/>
                <a:cs typeface="Consolas"/>
              </a:rPr>
              <a:t>new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Fraction(2,5);</a:t>
            </a:r>
          </a:p>
          <a:p>
            <a:pPr>
              <a:spcBef>
                <a:spcPts val="2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Fraction </a:t>
            </a:r>
            <a:r>
              <a:rPr lang="en-US" sz="1200" dirty="0">
                <a:solidFill>
                  <a:srgbClr val="7E504F"/>
                </a:solidFill>
                <a:latin typeface="Consolas"/>
                <a:ea typeface="Consolas"/>
                <a:cs typeface="Consolas"/>
              </a:rPr>
              <a:t>b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= </a:t>
            </a:r>
            <a:r>
              <a:rPr lang="en-US" sz="1200" dirty="0">
                <a:solidFill>
                  <a:srgbClr val="931968"/>
                </a:solidFill>
                <a:latin typeface="Consolas"/>
                <a:ea typeface="Consolas"/>
                <a:cs typeface="Consolas"/>
              </a:rPr>
              <a:t>new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Fraction(4,8);</a:t>
            </a:r>
          </a:p>
          <a:p>
            <a:pPr>
              <a:spcBef>
                <a:spcPts val="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...</a:t>
            </a:r>
          </a:p>
          <a:p>
            <a:pPr>
              <a:spcBef>
                <a:spcPts val="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</a:t>
            </a:r>
          </a:p>
        </p:txBody>
      </p:sp>
      <p:cxnSp>
        <p:nvCxnSpPr>
          <p:cNvPr id="14" name="AutoShape 8">
            <a:extLst>
              <a:ext uri="{FF2B5EF4-FFF2-40B4-BE49-F238E27FC236}">
                <a16:creationId xmlns:a16="http://schemas.microsoft.com/office/drawing/2014/main" id="{34148BCF-AAF3-3032-9D3F-BF8A7A4A20CF}"/>
              </a:ext>
            </a:extLst>
          </p:cNvPr>
          <p:cNvCxnSpPr>
            <a:cxnSpLocks noChangeShapeType="1"/>
          </p:cNvCxnSpPr>
          <p:nvPr/>
        </p:nvCxnSpPr>
        <p:spPr bwMode="auto">
          <a:xfrm flipH="1" flipV="1">
            <a:off x="3446001" y="3663774"/>
            <a:ext cx="528492" cy="5669"/>
          </a:xfrm>
          <a:prstGeom prst="straightConnector1">
            <a:avLst/>
          </a:prstGeom>
          <a:noFill/>
          <a:ln w="19050">
            <a:solidFill>
              <a:schemeClr val="bg1">
                <a:lumMod val="65000"/>
              </a:schemeClr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5" name="AutoShape 7">
            <a:extLst>
              <a:ext uri="{FF2B5EF4-FFF2-40B4-BE49-F238E27FC236}">
                <a16:creationId xmlns:a16="http://schemas.microsoft.com/office/drawing/2014/main" id="{28545EC9-80DE-F5C8-DD46-C13A05FADB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08094" y="3235736"/>
            <a:ext cx="1415108" cy="749261"/>
          </a:xfrm>
          <a:prstGeom prst="roundRect">
            <a:avLst>
              <a:gd name="adj" fmla="val 16667"/>
            </a:avLst>
          </a:prstGeom>
          <a:solidFill>
            <a:srgbClr val="FFF6E4"/>
          </a:solidFill>
          <a:ln>
            <a:noFill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72000" tIns="0" rIns="0" bIns="0" rtlCol="0" anchor="ctr" anchorCtr="0"/>
          <a:lstStyle/>
          <a:p>
            <a:pPr>
              <a:spcBef>
                <a:spcPts val="600"/>
              </a:spcBef>
            </a:pPr>
            <a:r>
              <a:rPr lang="en-US" sz="1400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Constructor calls</a:t>
            </a:r>
          </a:p>
          <a:p>
            <a:pPr>
              <a:spcBef>
                <a:spcPts val="400"/>
              </a:spcBef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Used to create new objects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55494602-54D4-CD77-A66A-F631EDD668D1}"/>
              </a:ext>
            </a:extLst>
          </p:cNvPr>
          <p:cNvSpPr/>
          <p:nvPr/>
        </p:nvSpPr>
        <p:spPr bwMode="auto">
          <a:xfrm>
            <a:off x="4684929" y="1044772"/>
            <a:ext cx="375357" cy="23051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ＭＳ Ｐゴシック" charset="-128"/>
                <a:cs typeface="Times New Roman" panose="02020603050405020304" pitchFamily="18" charset="0"/>
              </a:rPr>
              <a:t>API</a:t>
            </a:r>
          </a:p>
        </p:txBody>
      </p:sp>
      <p:cxnSp>
        <p:nvCxnSpPr>
          <p:cNvPr id="18" name="AutoShape 8">
            <a:extLst>
              <a:ext uri="{FF2B5EF4-FFF2-40B4-BE49-F238E27FC236}">
                <a16:creationId xmlns:a16="http://schemas.microsoft.com/office/drawing/2014/main" id="{22D94734-DA53-F664-4457-408395946D43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4708634" y="1469985"/>
            <a:ext cx="816081" cy="211670"/>
          </a:xfrm>
          <a:prstGeom prst="straightConnector1">
            <a:avLst/>
          </a:prstGeom>
          <a:noFill/>
          <a:ln w="19050">
            <a:solidFill>
              <a:schemeClr val="bg1">
                <a:lumMod val="65000"/>
              </a:schemeClr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3760308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0F7DA7-586D-BBC9-4352-493FC0553F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67A3FDF7-8A49-3195-CF2A-DA0F1A76A735}"/>
              </a:ext>
            </a:extLst>
          </p:cNvPr>
          <p:cNvGrpSpPr/>
          <p:nvPr/>
        </p:nvGrpSpPr>
        <p:grpSpPr>
          <a:xfrm>
            <a:off x="485859" y="692875"/>
            <a:ext cx="4634254" cy="1720776"/>
            <a:chOff x="485859" y="750750"/>
            <a:chExt cx="4634254" cy="1720776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459CAFD-0B09-4BE2-6FD0-1286432C79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5859" y="750750"/>
              <a:ext cx="2576899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prstTxWarp prst="textNoShape">
                <a:avLst/>
              </a:prstTxWarp>
              <a:spAutoFit/>
            </a:bodyPr>
            <a:lstStyle/>
            <a:p>
              <a:r>
                <a:rPr lang="en-US" sz="1400" dirty="0">
                  <a:solidFill>
                    <a:srgbClr val="000000"/>
                  </a:solidFill>
                  <a:latin typeface="Consolas"/>
                  <a:cs typeface="Consolas"/>
                </a:rPr>
                <a:t>Fraction</a:t>
              </a:r>
              <a:r>
                <a:rPr lang="en-US" sz="140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class skeleton / API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C3652FE7-F922-5D34-0679-5A96A1D028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3202" y="1058246"/>
              <a:ext cx="4546911" cy="1413280"/>
            </a:xfrm>
            <a:prstGeom prst="rect">
              <a:avLst/>
            </a:prstGeom>
            <a:noFill/>
            <a:ln w="9525">
              <a:solidFill>
                <a:srgbClr val="293973"/>
              </a:solidFill>
              <a:miter lim="800000"/>
              <a:headEnd/>
              <a:tailEnd/>
            </a:ln>
            <a:effectLst/>
          </p:spPr>
          <p:txBody>
            <a:bodyPr lIns="108000" tIns="86400" rIns="0" bIns="0" anchor="t" anchorCtr="0"/>
            <a:lstStyle/>
            <a:p>
              <a:r>
                <a:rPr lang="en-US" sz="1400" dirty="0">
                  <a:solidFill>
                    <a:srgbClr val="005799"/>
                  </a:solidFill>
                  <a:latin typeface="Times New Roman" panose="02020603050405020304" pitchFamily="18" charset="0"/>
                  <a:ea typeface="Consolas"/>
                  <a:cs typeface="Times New Roman" panose="02020603050405020304" pitchFamily="18" charset="0"/>
                </a:rPr>
                <a:t>/** Represents a signed fraction, like 2/3 or -1/5. */</a:t>
              </a:r>
            </a:p>
            <a:p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Consolas"/>
                  <a:ea typeface="Consolas"/>
                  <a:cs typeface="Consolas"/>
                </a:rPr>
                <a:t>public class </a:t>
              </a:r>
              <a:r>
                <a:rPr lang="en-US" sz="1200" b="1" dirty="0">
                  <a:latin typeface="Consolas"/>
                  <a:ea typeface="Consolas"/>
                  <a:cs typeface="Consolas"/>
                </a:rPr>
                <a:t>Fraction</a:t>
              </a:r>
              <a:r>
                <a:rPr lang="en-US" sz="1200" dirty="0">
                  <a:latin typeface="Consolas"/>
                  <a:ea typeface="Consolas"/>
                  <a:cs typeface="Consolas"/>
                </a:rPr>
                <a:t> {</a:t>
              </a:r>
            </a:p>
            <a:p>
              <a:pPr>
                <a:spcBef>
                  <a:spcPts val="600"/>
                </a:spcBef>
              </a:pPr>
              <a:r>
                <a:rPr lang="en-US" sz="1200" dirty="0">
                  <a:latin typeface="Consolas"/>
                  <a:ea typeface="Consolas"/>
                  <a:cs typeface="Consolas"/>
                </a:rPr>
                <a:t>    </a:t>
              </a:r>
              <a:r>
                <a:rPr lang="en-US" sz="1400" dirty="0">
                  <a:solidFill>
                    <a:srgbClr val="005799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/** Constructs a fraction from the two integers */</a:t>
              </a:r>
              <a:endPara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sz="1200" dirty="0">
                  <a:latin typeface="Consolas"/>
                  <a:ea typeface="Consolas"/>
                  <a:cs typeface="Consolas"/>
                </a:rPr>
                <a:t>    </a:t>
              </a: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Consolas"/>
                  <a:ea typeface="Consolas"/>
                  <a:cs typeface="Consolas"/>
                </a:rPr>
                <a:t>public</a:t>
              </a:r>
              <a:r>
                <a:rPr lang="en-US" sz="1200" dirty="0">
                  <a:latin typeface="Consolas"/>
                  <a:ea typeface="Consolas"/>
                  <a:cs typeface="Consolas"/>
                </a:rPr>
                <a:t> </a:t>
              </a:r>
              <a:r>
                <a:rPr lang="en-US" sz="1200" b="1" dirty="0">
                  <a:latin typeface="Consolas"/>
                  <a:ea typeface="Consolas"/>
                  <a:cs typeface="Consolas"/>
                </a:rPr>
                <a:t>Fraction</a:t>
              </a:r>
              <a:r>
                <a:rPr lang="en-US" sz="1200" dirty="0">
                  <a:latin typeface="Consolas"/>
                  <a:ea typeface="Consolas"/>
                  <a:cs typeface="Consolas"/>
                </a:rPr>
                <a:t>(int numerator, int denominator)     </a:t>
              </a:r>
            </a:p>
            <a:p>
              <a:pPr>
                <a:lnSpc>
                  <a:spcPts val="1480"/>
                </a:lnSpc>
                <a:spcBef>
                  <a:spcPts val="300"/>
                </a:spcBef>
              </a:pPr>
              <a:r>
                <a:rPr lang="he-IL" sz="1400" dirty="0">
                  <a:solidFill>
                    <a:srgbClr val="007034"/>
                  </a:solidFill>
                  <a:latin typeface="Times New Roman" panose="02020603050405020304" pitchFamily="18" charset="0"/>
                  <a:ea typeface="Consolas"/>
                  <a:cs typeface="Times New Roman" panose="02020603050405020304" pitchFamily="18" charset="0"/>
                </a:rPr>
                <a:t>       </a:t>
              </a:r>
              <a:r>
                <a:rPr lang="en-US" sz="1200" dirty="0">
                  <a:solidFill>
                    <a:srgbClr val="007034"/>
                  </a:solidFill>
                  <a:latin typeface="Times New Roman" panose="02020603050405020304" pitchFamily="18" charset="0"/>
                  <a:ea typeface="Consolas"/>
                  <a:cs typeface="Times New Roman" panose="02020603050405020304" pitchFamily="18" charset="0"/>
                </a:rPr>
                <a:t>// More Fraction methods</a:t>
              </a:r>
            </a:p>
            <a:p>
              <a:pPr>
                <a:lnSpc>
                  <a:spcPts val="1280"/>
                </a:lnSpc>
                <a:spcBef>
                  <a:spcPts val="0"/>
                </a:spcBef>
              </a:pPr>
              <a:r>
                <a:rPr lang="en-US" sz="1200" dirty="0">
                  <a:latin typeface="Consolas"/>
                  <a:ea typeface="Consolas"/>
                  <a:cs typeface="Consolas"/>
                </a:rPr>
                <a:t>}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D0C4B15-1540-1B49-FAA9-1ECCDC7C7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 variables</a:t>
            </a:r>
          </a:p>
        </p:txBody>
      </p:sp>
      <p:sp>
        <p:nvSpPr>
          <p:cNvPr id="6" name="AutoShape 7">
            <a:extLst>
              <a:ext uri="{FF2B5EF4-FFF2-40B4-BE49-F238E27FC236}">
                <a16:creationId xmlns:a16="http://schemas.microsoft.com/office/drawing/2014/main" id="{68F9ECD2-AFD3-98BB-FC69-0DFD46ECAD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524715" y="1024221"/>
            <a:ext cx="2959274" cy="1298136"/>
          </a:xfrm>
          <a:prstGeom prst="roundRect">
            <a:avLst>
              <a:gd name="adj" fmla="val 16667"/>
            </a:avLst>
          </a:prstGeom>
          <a:solidFill>
            <a:srgbClr val="FFF6E4"/>
          </a:solidFill>
          <a:ln>
            <a:noFill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46800" rIns="0" rtlCol="0" anchor="ctr" anchorCtr="0"/>
          <a:lstStyle/>
          <a:p>
            <a:pPr>
              <a:spcBef>
                <a:spcPts val="600"/>
              </a:spcBef>
            </a:pPr>
            <a:r>
              <a:rPr lang="en-US" sz="1600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Constructor</a:t>
            </a:r>
          </a:p>
          <a:p>
            <a:pPr>
              <a:spcBef>
                <a:spcPts val="400"/>
              </a:spcBef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</a:t>
            </a:r>
            <a:r>
              <a:rPr lang="en-US" sz="14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method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that constructs,</a:t>
            </a:r>
            <a:r>
              <a:rPr lang="he-IL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and returns,</a:t>
            </a:r>
            <a:b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new object;</a:t>
            </a:r>
          </a:p>
          <a:p>
            <a:pPr>
              <a:spcBef>
                <a:spcPts val="400"/>
              </a:spcBef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OOP convention: The name of a constructor is the name of the class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0DDAB77-CABD-20E9-3216-FC9693412F5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8670" y="2599828"/>
            <a:ext cx="3115559" cy="1466426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72000" tIns="108000" rIns="0" bIns="28800" anchor="t" anchorCtr="0"/>
          <a:lstStyle/>
          <a:p>
            <a:pPr>
              <a:spcBef>
                <a:spcPts val="600"/>
              </a:spcBef>
            </a:pPr>
            <a:r>
              <a:rPr lang="en-US" sz="14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400" dirty="0">
                <a:solidFill>
                  <a:srgbClr val="00703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// client code (in any class)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int x = 17;</a:t>
            </a:r>
          </a:p>
          <a:p>
            <a:pPr>
              <a:spcBef>
                <a:spcPts val="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...</a:t>
            </a:r>
          </a:p>
          <a:p>
            <a:pPr>
              <a:spcBef>
                <a:spcPts val="2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Fraction </a:t>
            </a:r>
            <a:r>
              <a:rPr lang="en-US" sz="1200" dirty="0">
                <a:solidFill>
                  <a:srgbClr val="7E504F"/>
                </a:solidFill>
                <a:latin typeface="Consolas"/>
                <a:ea typeface="Consolas"/>
                <a:cs typeface="Consolas"/>
              </a:rPr>
              <a:t>a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= </a:t>
            </a:r>
            <a:r>
              <a:rPr lang="en-US" sz="1200" dirty="0">
                <a:solidFill>
                  <a:srgbClr val="931968"/>
                </a:solidFill>
                <a:latin typeface="Consolas"/>
                <a:ea typeface="Consolas"/>
                <a:cs typeface="Consolas"/>
              </a:rPr>
              <a:t>new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Fraction(2,5);</a:t>
            </a:r>
          </a:p>
          <a:p>
            <a:pPr>
              <a:spcBef>
                <a:spcPts val="2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Fraction </a:t>
            </a:r>
            <a:r>
              <a:rPr lang="en-US" sz="1200" dirty="0">
                <a:solidFill>
                  <a:srgbClr val="7E504F"/>
                </a:solidFill>
                <a:latin typeface="Consolas"/>
                <a:ea typeface="Consolas"/>
                <a:cs typeface="Consolas"/>
              </a:rPr>
              <a:t>b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= </a:t>
            </a:r>
            <a:r>
              <a:rPr lang="en-US" sz="1200" dirty="0">
                <a:solidFill>
                  <a:srgbClr val="931968"/>
                </a:solidFill>
                <a:latin typeface="Consolas"/>
                <a:ea typeface="Consolas"/>
                <a:cs typeface="Consolas"/>
              </a:rPr>
              <a:t>new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Fraction(4,8);</a:t>
            </a:r>
          </a:p>
          <a:p>
            <a:pPr>
              <a:spcBef>
                <a:spcPts val="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...</a:t>
            </a:r>
          </a:p>
          <a:p>
            <a:pPr>
              <a:spcBef>
                <a:spcPts val="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31FD3F08-5B17-FE05-F861-22612C0CAA19}"/>
              </a:ext>
            </a:extLst>
          </p:cNvPr>
          <p:cNvGrpSpPr/>
          <p:nvPr/>
        </p:nvGrpSpPr>
        <p:grpSpPr>
          <a:xfrm>
            <a:off x="6095011" y="2515786"/>
            <a:ext cx="2498773" cy="1598850"/>
            <a:chOff x="5967689" y="2515786"/>
            <a:chExt cx="2498773" cy="1598850"/>
          </a:xfrm>
        </p:grpSpPr>
        <p:sp>
          <p:nvSpPr>
            <p:cNvPr id="37" name="Text Box 16">
              <a:extLst>
                <a:ext uri="{FF2B5EF4-FFF2-40B4-BE49-F238E27FC236}">
                  <a16:creationId xmlns:a16="http://schemas.microsoft.com/office/drawing/2014/main" id="{ABFABAF9-69F6-3CAD-8D40-5791427ECF3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67689" y="3351800"/>
              <a:ext cx="344047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CCCC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r">
                <a:spcBef>
                  <a:spcPct val="50000"/>
                </a:spcBef>
              </a:pPr>
              <a:r>
                <a:rPr lang="en-US" sz="1200" dirty="0">
                  <a:effectLst/>
                  <a:latin typeface="Consolas"/>
                  <a:cs typeface="Consolas"/>
                </a:rPr>
                <a:t>a</a:t>
              </a:r>
            </a:p>
          </p:txBody>
        </p:sp>
        <p:sp>
          <p:nvSpPr>
            <p:cNvPr id="39" name="Text Box 18">
              <a:extLst>
                <a:ext uri="{FF2B5EF4-FFF2-40B4-BE49-F238E27FC236}">
                  <a16:creationId xmlns:a16="http://schemas.microsoft.com/office/drawing/2014/main" id="{DF8712F0-56A3-8A61-FD29-C8A54CB02B5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77458" y="3585286"/>
              <a:ext cx="344047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CCCC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r">
                <a:spcBef>
                  <a:spcPct val="50000"/>
                </a:spcBef>
              </a:pPr>
              <a:r>
                <a:rPr lang="en-US" sz="1200" dirty="0">
                  <a:effectLst/>
                  <a:latin typeface="Consolas"/>
                  <a:cs typeface="Consolas"/>
                </a:rPr>
                <a:t>b</a:t>
              </a:r>
            </a:p>
          </p:txBody>
        </p:sp>
        <p:sp>
          <p:nvSpPr>
            <p:cNvPr id="40" name="Text Box 15">
              <a:extLst>
                <a:ext uri="{FF2B5EF4-FFF2-40B4-BE49-F238E27FC236}">
                  <a16:creationId xmlns:a16="http://schemas.microsoft.com/office/drawing/2014/main" id="{B397AAC6-8355-40A3-4EA2-A7889489C1F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315339" y="2790141"/>
              <a:ext cx="512518" cy="21917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square">
              <a:noAutofit/>
            </a:bodyPr>
            <a:lstStyle/>
            <a:p>
              <a:pPr algn="r">
                <a:spcBef>
                  <a:spcPct val="50000"/>
                </a:spcBef>
              </a:pPr>
              <a:endParaRPr lang="en-US" sz="1400" dirty="0">
                <a:effectLst/>
              </a:endParaRPr>
            </a:p>
          </p:txBody>
        </p:sp>
        <p:sp>
          <p:nvSpPr>
            <p:cNvPr id="41" name="Rectangle 19">
              <a:extLst>
                <a:ext uri="{FF2B5EF4-FFF2-40B4-BE49-F238E27FC236}">
                  <a16:creationId xmlns:a16="http://schemas.microsoft.com/office/drawing/2014/main" id="{E3F9F01F-45E6-5142-4A38-2D86DAA7ABD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6662" y="2515786"/>
              <a:ext cx="2209800" cy="381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92075" tIns="46038" rIns="92075" bIns="46038"/>
            <a:lstStyle/>
            <a:p>
              <a:pPr marL="342900" indent="-342900" algn="just">
                <a:spcBef>
                  <a:spcPct val="15000"/>
                </a:spcBef>
                <a:buClr>
                  <a:srgbClr val="006600"/>
                </a:buClr>
                <a:buSzPct val="85000"/>
                <a:buFont typeface="Wingdings" charset="0"/>
                <a:buNone/>
              </a:pPr>
              <a:r>
                <a:rPr lang="en-US" sz="1200" dirty="0">
                  <a:effectLst/>
                  <a:latin typeface="Times New Roman"/>
                  <a:cs typeface="Times New Roman"/>
                </a:rPr>
                <a:t>RAM</a:t>
              </a:r>
            </a:p>
          </p:txBody>
        </p:sp>
        <p:sp>
          <p:nvSpPr>
            <p:cNvPr id="43" name="Text Box 15">
              <a:extLst>
                <a:ext uri="{FF2B5EF4-FFF2-40B4-BE49-F238E27FC236}">
                  <a16:creationId xmlns:a16="http://schemas.microsoft.com/office/drawing/2014/main" id="{F19A4D41-96D2-9DE3-CA8A-3D804E70345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315339" y="3009317"/>
              <a:ext cx="512518" cy="21917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square" tIns="0">
              <a:noAutofit/>
            </a:bodyPr>
            <a:lstStyle>
              <a:defPPr>
                <a:defRPr lang="en-US"/>
              </a:defPPr>
              <a:lvl1pPr algn="r">
                <a:spcBef>
                  <a:spcPct val="50000"/>
                </a:spcBef>
                <a:defRPr sz="1200">
                  <a:effectLst/>
                  <a:latin typeface="Consolas"/>
                  <a:cs typeface="Consolas"/>
                </a:defRPr>
              </a:lvl1pPr>
            </a:lstStyle>
            <a:p>
              <a:r>
                <a:rPr lang="en-US" dirty="0"/>
                <a:t>17</a:t>
              </a:r>
            </a:p>
          </p:txBody>
        </p:sp>
        <p:sp>
          <p:nvSpPr>
            <p:cNvPr id="44" name="Text Box 15">
              <a:extLst>
                <a:ext uri="{FF2B5EF4-FFF2-40B4-BE49-F238E27FC236}">
                  <a16:creationId xmlns:a16="http://schemas.microsoft.com/office/drawing/2014/main" id="{958C74DF-6D30-A1F6-D441-74DBC4C1F51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315339" y="3223453"/>
              <a:ext cx="512518" cy="21917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square" tIns="0">
              <a:noAutofit/>
            </a:bodyPr>
            <a:lstStyle/>
            <a:p>
              <a:pPr algn="l" rtl="0" eaLnBrk="0" fontAlgn="base" hangingPunct="0">
                <a:spcBef>
                  <a:spcPct val="50000"/>
                </a:spcBef>
                <a:spcAft>
                  <a:spcPct val="0"/>
                </a:spcAft>
              </a:pPr>
              <a:endParaRPr lang="en-US" sz="1200" dirty="0">
                <a:effectLst/>
                <a:latin typeface="Consolas"/>
                <a:cs typeface="Consolas"/>
              </a:endParaRPr>
            </a:p>
          </p:txBody>
        </p:sp>
        <p:sp>
          <p:nvSpPr>
            <p:cNvPr id="46" name="Text Box 15">
              <a:extLst>
                <a:ext uri="{FF2B5EF4-FFF2-40B4-BE49-F238E27FC236}">
                  <a16:creationId xmlns:a16="http://schemas.microsoft.com/office/drawing/2014/main" id="{1D5303A7-6652-E624-E79E-6D2EF5CD26B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315339" y="3656765"/>
              <a:ext cx="512518" cy="21917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square">
              <a:noAutofit/>
            </a:bodyPr>
            <a:lstStyle/>
            <a:p>
              <a:pPr algn="l" rtl="0" eaLnBrk="0" fontAlgn="base" hangingPunct="0">
                <a:spcBef>
                  <a:spcPct val="50000"/>
                </a:spcBef>
                <a:spcAft>
                  <a:spcPct val="0"/>
                </a:spcAft>
              </a:pPr>
              <a:endParaRPr lang="en-US" sz="1400" dirty="0">
                <a:effectLst/>
              </a:endParaRPr>
            </a:p>
          </p:txBody>
        </p:sp>
        <p:sp>
          <p:nvSpPr>
            <p:cNvPr id="47" name="Text Box 18">
              <a:extLst>
                <a:ext uri="{FF2B5EF4-FFF2-40B4-BE49-F238E27FC236}">
                  <a16:creationId xmlns:a16="http://schemas.microsoft.com/office/drawing/2014/main" id="{DA1B4E0E-0AF7-E936-2EF9-DBC08A5F1934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73854" y="2980405"/>
              <a:ext cx="344047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CCCC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r">
                <a:spcBef>
                  <a:spcPct val="50000"/>
                </a:spcBef>
              </a:pPr>
              <a:r>
                <a:rPr lang="en-US" sz="1200" dirty="0">
                  <a:latin typeface="Consolas"/>
                  <a:cs typeface="Consolas"/>
                </a:rPr>
                <a:t>x</a:t>
              </a:r>
              <a:endParaRPr lang="en-US" sz="1200" dirty="0">
                <a:effectLst/>
                <a:latin typeface="Consolas"/>
                <a:cs typeface="Consolas"/>
              </a:endParaRPr>
            </a:p>
          </p:txBody>
        </p:sp>
        <p:sp>
          <p:nvSpPr>
            <p:cNvPr id="48" name="Text Box 15">
              <a:extLst>
                <a:ext uri="{FF2B5EF4-FFF2-40B4-BE49-F238E27FC236}">
                  <a16:creationId xmlns:a16="http://schemas.microsoft.com/office/drawing/2014/main" id="{C4C9F0E0-AEFA-7037-685C-8303132FDCE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315339" y="3870901"/>
              <a:ext cx="512518" cy="21917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square">
              <a:noAutofit/>
            </a:bodyPr>
            <a:lstStyle/>
            <a:p>
              <a:pPr algn="l" rtl="0" eaLnBrk="0" fontAlgn="base" hangingPunct="0">
                <a:spcBef>
                  <a:spcPct val="50000"/>
                </a:spcBef>
                <a:spcAft>
                  <a:spcPct val="0"/>
                </a:spcAft>
              </a:pPr>
              <a:endParaRPr lang="en-US" sz="1400" dirty="0">
                <a:effectLst/>
              </a:endParaRPr>
            </a:p>
          </p:txBody>
        </p:sp>
        <p:sp>
          <p:nvSpPr>
            <p:cNvPr id="49" name="Text Box 15">
              <a:extLst>
                <a:ext uri="{FF2B5EF4-FFF2-40B4-BE49-F238E27FC236}">
                  <a16:creationId xmlns:a16="http://schemas.microsoft.com/office/drawing/2014/main" id="{C2BB4620-D6A4-E7E1-2C91-BD1E133BD24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315339" y="3438243"/>
              <a:ext cx="512518" cy="21917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square" tIns="0">
              <a:noAutofit/>
            </a:bodyPr>
            <a:lstStyle/>
            <a:p>
              <a:pPr algn="l" rtl="0" eaLnBrk="0" fontAlgn="base" hangingPunct="0">
                <a:spcBef>
                  <a:spcPct val="50000"/>
                </a:spcBef>
                <a:spcAft>
                  <a:spcPct val="0"/>
                </a:spcAft>
              </a:pPr>
              <a:endParaRPr lang="en-US" sz="1200" dirty="0">
                <a:effectLst/>
                <a:latin typeface="Consolas"/>
                <a:cs typeface="Consolas"/>
              </a:endParaRPr>
            </a:p>
          </p:txBody>
        </p: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15999A7A-D510-2E60-5641-33BA3E80A10F}"/>
                </a:ext>
              </a:extLst>
            </p:cNvPr>
            <p:cNvGrpSpPr/>
            <p:nvPr/>
          </p:nvGrpSpPr>
          <p:grpSpPr>
            <a:xfrm>
              <a:off x="6571598" y="3270219"/>
              <a:ext cx="1152308" cy="844417"/>
              <a:chOff x="6712412" y="2680363"/>
              <a:chExt cx="1152308" cy="844417"/>
            </a:xfrm>
          </p:grpSpPr>
          <p:sp>
            <p:nvSpPr>
              <p:cNvPr id="51" name="Oval 25">
                <a:extLst>
                  <a:ext uri="{FF2B5EF4-FFF2-40B4-BE49-F238E27FC236}">
                    <a16:creationId xmlns:a16="http://schemas.microsoft.com/office/drawing/2014/main" id="{23499DDB-70F3-F9E7-DCC2-487D5B36226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67684" y="3137429"/>
                <a:ext cx="597036" cy="387351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/>
                <a:r>
                  <a:rPr lang="en-US" sz="1200" dirty="0">
                    <a:latin typeface="Consolas"/>
                    <a:cs typeface="Consolas"/>
                  </a:rPr>
                  <a:t>(1,2)</a:t>
                </a:r>
              </a:p>
            </p:txBody>
          </p:sp>
          <p:sp>
            <p:nvSpPr>
              <p:cNvPr id="68" name="Oval 25">
                <a:extLst>
                  <a:ext uri="{FF2B5EF4-FFF2-40B4-BE49-F238E27FC236}">
                    <a16:creationId xmlns:a16="http://schemas.microsoft.com/office/drawing/2014/main" id="{68D46243-DB08-18C2-8FF3-73001E517B2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53244" y="2680363"/>
                <a:ext cx="597036" cy="387351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/>
                <a:r>
                  <a:rPr lang="en-US" sz="1200" dirty="0">
                    <a:latin typeface="Consolas"/>
                    <a:cs typeface="Consolas"/>
                  </a:rPr>
                  <a:t>(2,5)</a:t>
                </a:r>
              </a:p>
            </p:txBody>
          </p:sp>
          <p:sp>
            <p:nvSpPr>
              <p:cNvPr id="69" name="Line 30">
                <a:extLst>
                  <a:ext uri="{FF2B5EF4-FFF2-40B4-BE49-F238E27FC236}">
                    <a16:creationId xmlns:a16="http://schemas.microsoft.com/office/drawing/2014/main" id="{7B9DA1CA-E8EF-1ABE-E33F-2382A3F8D9B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712412" y="2882214"/>
                <a:ext cx="540832" cy="66675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/>
              </a:p>
            </p:txBody>
          </p:sp>
          <p:sp>
            <p:nvSpPr>
              <p:cNvPr id="70" name="Line 31">
                <a:extLst>
                  <a:ext uri="{FF2B5EF4-FFF2-40B4-BE49-F238E27FC236}">
                    <a16:creationId xmlns:a16="http://schemas.microsoft.com/office/drawing/2014/main" id="{312862F9-567B-25E3-9C15-69896FBE413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6742002" y="3128181"/>
                <a:ext cx="511242" cy="153721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/>
              </a:p>
            </p:txBody>
          </p:sp>
        </p:grp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1B7719-53D5-5F0E-1F67-F322BE653C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1900" y="4505458"/>
            <a:ext cx="8649963" cy="1570314"/>
          </a:xfrm>
        </p:spPr>
        <p:txBody>
          <a:bodyPr/>
          <a:lstStyle/>
          <a:p>
            <a:pPr marL="104775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006600"/>
              </a:buClr>
              <a:buSzPct val="120000"/>
            </a:pPr>
            <a:r>
              <a:rPr lang="en-US" u="sng" dirty="0">
                <a:solidFill>
                  <a:schemeClr val="tx1"/>
                </a:solidFill>
              </a:rPr>
              <a:t>Object variables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sz="1600" dirty="0">
                <a:solidFill>
                  <a:schemeClr val="tx1"/>
                </a:solidFill>
              </a:rPr>
              <a:t>(like 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</a:t>
            </a:r>
            <a:r>
              <a:rPr lang="en-US" sz="1600" dirty="0">
                <a:solidFill>
                  <a:schemeClr val="tx1"/>
                </a:solidFill>
              </a:rPr>
              <a:t> and 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b)</a:t>
            </a:r>
          </a:p>
          <a:p>
            <a:pPr marL="107950" lvl="1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None/>
            </a:pPr>
            <a:r>
              <a:rPr lang="en-US" sz="1600" dirty="0"/>
              <a:t>O</a:t>
            </a:r>
            <a:r>
              <a:rPr lang="en-US" sz="1600" dirty="0">
                <a:solidFill>
                  <a:schemeClr val="tx1"/>
                </a:solidFill>
              </a:rPr>
              <a:t>bject variable hold </a:t>
            </a:r>
            <a:r>
              <a:rPr lang="en-US" sz="1600" i="1" dirty="0">
                <a:solidFill>
                  <a:schemeClr val="tx1"/>
                </a:solidFill>
              </a:rPr>
              <a:t>addresses in memory</a:t>
            </a:r>
          </a:p>
          <a:p>
            <a:pPr marL="104775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bg1"/>
              </a:buClr>
              <a:buSzPct val="100000"/>
            </a:pPr>
            <a:r>
              <a:rPr lang="en-US" sz="1600" dirty="0"/>
              <a:t>Like array variables, they </a:t>
            </a:r>
            <a:r>
              <a:rPr lang="en-US" sz="1600" dirty="0">
                <a:solidFill>
                  <a:schemeClr val="tx1"/>
                </a:solidFill>
              </a:rPr>
              <a:t>are also called </a:t>
            </a:r>
            <a:r>
              <a:rPr lang="en-US" sz="1600" i="1" dirty="0">
                <a:solidFill>
                  <a:schemeClr val="tx1"/>
                </a:solidFill>
              </a:rPr>
              <a:t>pointers, or references.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9" name="AutoShape 7">
            <a:extLst>
              <a:ext uri="{FF2B5EF4-FFF2-40B4-BE49-F238E27FC236}">
                <a16:creationId xmlns:a16="http://schemas.microsoft.com/office/drawing/2014/main" id="{47207C56-8BA9-7A3A-58E5-5ADDFA2AE2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32971" y="3297060"/>
            <a:ext cx="825117" cy="602266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46800" rIns="0" rtlCol="0" anchor="ctr" anchorCtr="0"/>
          <a:lstStyle/>
          <a:p>
            <a:pPr algn="r">
              <a:spcBef>
                <a:spcPts val="600"/>
              </a:spcBef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 variables</a:t>
            </a:r>
          </a:p>
        </p:txBody>
      </p:sp>
      <p:sp>
        <p:nvSpPr>
          <p:cNvPr id="12" name="AutoShape 7">
            <a:extLst>
              <a:ext uri="{FF2B5EF4-FFF2-40B4-BE49-F238E27FC236}">
                <a16:creationId xmlns:a16="http://schemas.microsoft.com/office/drawing/2014/main" id="{68E396AC-9DC4-38C0-4149-9F4EE8D157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81879" y="2781168"/>
            <a:ext cx="788240" cy="602266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46800" rIns="0" rtlCol="0" anchor="ctr" anchorCtr="0"/>
          <a:lstStyle/>
          <a:p>
            <a:pPr algn="r">
              <a:lnSpc>
                <a:spcPts val="1380"/>
              </a:lnSpc>
              <a:spcBef>
                <a:spcPts val="600"/>
              </a:spcBef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primitive variable</a:t>
            </a:r>
          </a:p>
        </p:txBody>
      </p:sp>
      <p:cxnSp>
        <p:nvCxnSpPr>
          <p:cNvPr id="7" name="AutoShape 8">
            <a:extLst>
              <a:ext uri="{FF2B5EF4-FFF2-40B4-BE49-F238E27FC236}">
                <a16:creationId xmlns:a16="http://schemas.microsoft.com/office/drawing/2014/main" id="{2462C9A4-11C8-86E9-37B3-1DF0A31964D5}"/>
              </a:ext>
            </a:extLst>
          </p:cNvPr>
          <p:cNvCxnSpPr>
            <a:cxnSpLocks noChangeShapeType="1"/>
          </p:cNvCxnSpPr>
          <p:nvPr/>
        </p:nvCxnSpPr>
        <p:spPr bwMode="auto">
          <a:xfrm flipH="1" flipV="1">
            <a:off x="3446001" y="3663774"/>
            <a:ext cx="528492" cy="5669"/>
          </a:xfrm>
          <a:prstGeom prst="straightConnector1">
            <a:avLst/>
          </a:prstGeom>
          <a:noFill/>
          <a:ln w="19050">
            <a:solidFill>
              <a:schemeClr val="bg1">
                <a:lumMod val="65000"/>
              </a:schemeClr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8" name="AutoShape 7">
            <a:extLst>
              <a:ext uri="{FF2B5EF4-FFF2-40B4-BE49-F238E27FC236}">
                <a16:creationId xmlns:a16="http://schemas.microsoft.com/office/drawing/2014/main" id="{14B0D29C-25DA-9A2C-E4EA-A15311B853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08094" y="3235736"/>
            <a:ext cx="1415108" cy="749261"/>
          </a:xfrm>
          <a:prstGeom prst="roundRect">
            <a:avLst>
              <a:gd name="adj" fmla="val 16667"/>
            </a:avLst>
          </a:prstGeom>
          <a:solidFill>
            <a:srgbClr val="FFF6E4"/>
          </a:solidFill>
          <a:ln>
            <a:noFill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72000" tIns="0" rIns="0" bIns="0" rtlCol="0" anchor="ctr" anchorCtr="0"/>
          <a:lstStyle/>
          <a:p>
            <a:pPr>
              <a:spcBef>
                <a:spcPts val="600"/>
              </a:spcBef>
            </a:pPr>
            <a:r>
              <a:rPr lang="en-US" sz="1400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Constructor calls</a:t>
            </a:r>
          </a:p>
          <a:p>
            <a:pPr>
              <a:spcBef>
                <a:spcPts val="400"/>
              </a:spcBef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Used to create new objects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81409C15-1B70-2066-FCCC-EEF7718D8203}"/>
              </a:ext>
            </a:extLst>
          </p:cNvPr>
          <p:cNvSpPr/>
          <p:nvPr/>
        </p:nvSpPr>
        <p:spPr bwMode="auto">
          <a:xfrm>
            <a:off x="4684929" y="1044772"/>
            <a:ext cx="375357" cy="23051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ＭＳ Ｐゴシック" charset="-128"/>
                <a:cs typeface="Times New Roman" panose="02020603050405020304" pitchFamily="18" charset="0"/>
              </a:rPr>
              <a:t>API</a:t>
            </a:r>
          </a:p>
        </p:txBody>
      </p:sp>
      <p:cxnSp>
        <p:nvCxnSpPr>
          <p:cNvPr id="14" name="AutoShape 8">
            <a:extLst>
              <a:ext uri="{FF2B5EF4-FFF2-40B4-BE49-F238E27FC236}">
                <a16:creationId xmlns:a16="http://schemas.microsoft.com/office/drawing/2014/main" id="{F2B96411-BCE2-ED8A-FDE2-7B36165E5E49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4708634" y="1469985"/>
            <a:ext cx="816081" cy="211670"/>
          </a:xfrm>
          <a:prstGeom prst="straightConnector1">
            <a:avLst/>
          </a:prstGeom>
          <a:noFill/>
          <a:ln w="19050">
            <a:solidFill>
              <a:schemeClr val="bg1">
                <a:lumMod val="65000"/>
              </a:schemeClr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4" name="Right Arrow 3">
            <a:extLst>
              <a:ext uri="{FF2B5EF4-FFF2-40B4-BE49-F238E27FC236}">
                <a16:creationId xmlns:a16="http://schemas.microsoft.com/office/drawing/2014/main" id="{7C065982-C7C4-D12A-3E1A-43F0982C78A8}"/>
              </a:ext>
            </a:extLst>
          </p:cNvPr>
          <p:cNvSpPr/>
          <p:nvPr/>
        </p:nvSpPr>
        <p:spPr bwMode="auto">
          <a:xfrm rot="16200000">
            <a:off x="1225024" y="3947368"/>
            <a:ext cx="611573" cy="334536"/>
          </a:xfrm>
          <a:prstGeom prst="rightArrow">
            <a:avLst/>
          </a:prstGeom>
          <a:solidFill>
            <a:schemeClr val="tx2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mic Sans MS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5569255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4C16D4-67EB-D4E4-2D55-0C0E8BA629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ECDE5A28-9617-D6FB-3D97-501867D50BD9}"/>
              </a:ext>
            </a:extLst>
          </p:cNvPr>
          <p:cNvGrpSpPr/>
          <p:nvPr/>
        </p:nvGrpSpPr>
        <p:grpSpPr>
          <a:xfrm>
            <a:off x="485859" y="692875"/>
            <a:ext cx="4634254" cy="1720776"/>
            <a:chOff x="485859" y="750750"/>
            <a:chExt cx="4634254" cy="1720776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81A2B2F5-A3A7-4D03-0A26-ADF36E0B1C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5859" y="750750"/>
              <a:ext cx="2576899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prstTxWarp prst="textNoShape">
                <a:avLst/>
              </a:prstTxWarp>
              <a:spAutoFit/>
            </a:bodyPr>
            <a:lstStyle/>
            <a:p>
              <a:r>
                <a:rPr lang="en-US" sz="1400" dirty="0">
                  <a:solidFill>
                    <a:srgbClr val="000000"/>
                  </a:solidFill>
                  <a:latin typeface="Consolas"/>
                  <a:cs typeface="Consolas"/>
                </a:rPr>
                <a:t>Fraction</a:t>
              </a:r>
              <a:r>
                <a:rPr lang="en-US" sz="140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class skeleton / API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DB69F8E-4B59-E564-6B8E-EFBFC7DC51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3202" y="1058246"/>
              <a:ext cx="4546911" cy="1413280"/>
            </a:xfrm>
            <a:prstGeom prst="rect">
              <a:avLst/>
            </a:prstGeom>
            <a:noFill/>
            <a:ln w="9525">
              <a:solidFill>
                <a:srgbClr val="293973"/>
              </a:solidFill>
              <a:miter lim="800000"/>
              <a:headEnd/>
              <a:tailEnd/>
            </a:ln>
            <a:effectLst/>
          </p:spPr>
          <p:txBody>
            <a:bodyPr lIns="108000" tIns="86400" rIns="0" bIns="0" anchor="t" anchorCtr="0"/>
            <a:lstStyle/>
            <a:p>
              <a:r>
                <a:rPr lang="en-US" sz="1400" dirty="0">
                  <a:solidFill>
                    <a:srgbClr val="005799"/>
                  </a:solidFill>
                  <a:latin typeface="Times New Roman" panose="02020603050405020304" pitchFamily="18" charset="0"/>
                  <a:ea typeface="Consolas"/>
                  <a:cs typeface="Times New Roman" panose="02020603050405020304" pitchFamily="18" charset="0"/>
                </a:rPr>
                <a:t>/** Represents a signed fraction, like 2/3 or -1/5. */</a:t>
              </a:r>
            </a:p>
            <a:p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Consolas"/>
                  <a:ea typeface="Consolas"/>
                  <a:cs typeface="Consolas"/>
                </a:rPr>
                <a:t>public class </a:t>
              </a:r>
              <a:r>
                <a:rPr lang="en-US" sz="1200" b="1" dirty="0">
                  <a:latin typeface="Consolas"/>
                  <a:ea typeface="Consolas"/>
                  <a:cs typeface="Consolas"/>
                </a:rPr>
                <a:t>Fraction</a:t>
              </a:r>
              <a:r>
                <a:rPr lang="en-US" sz="1200" dirty="0">
                  <a:latin typeface="Consolas"/>
                  <a:ea typeface="Consolas"/>
                  <a:cs typeface="Consolas"/>
                </a:rPr>
                <a:t> {</a:t>
              </a:r>
            </a:p>
            <a:p>
              <a:pPr>
                <a:spcBef>
                  <a:spcPts val="600"/>
                </a:spcBef>
              </a:pPr>
              <a:r>
                <a:rPr lang="en-US" sz="1200" dirty="0">
                  <a:latin typeface="Consolas"/>
                  <a:ea typeface="Consolas"/>
                  <a:cs typeface="Consolas"/>
                </a:rPr>
                <a:t>    </a:t>
              </a:r>
              <a:r>
                <a:rPr lang="en-US" sz="1400" dirty="0">
                  <a:solidFill>
                    <a:srgbClr val="005799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/** Constructs a fraction from the two integers */</a:t>
              </a:r>
              <a:endPara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sz="1200" dirty="0">
                  <a:latin typeface="Consolas"/>
                  <a:ea typeface="Consolas"/>
                  <a:cs typeface="Consolas"/>
                </a:rPr>
                <a:t>    </a:t>
              </a: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Consolas"/>
                  <a:ea typeface="Consolas"/>
                  <a:cs typeface="Consolas"/>
                </a:rPr>
                <a:t>public</a:t>
              </a:r>
              <a:r>
                <a:rPr lang="en-US" sz="1200" dirty="0">
                  <a:latin typeface="Consolas"/>
                  <a:ea typeface="Consolas"/>
                  <a:cs typeface="Consolas"/>
                </a:rPr>
                <a:t> </a:t>
              </a:r>
              <a:r>
                <a:rPr lang="en-US" sz="1200" b="1" dirty="0">
                  <a:latin typeface="Consolas"/>
                  <a:ea typeface="Consolas"/>
                  <a:cs typeface="Consolas"/>
                </a:rPr>
                <a:t>Fraction</a:t>
              </a:r>
              <a:r>
                <a:rPr lang="en-US" sz="1200" dirty="0">
                  <a:latin typeface="Consolas"/>
                  <a:ea typeface="Consolas"/>
                  <a:cs typeface="Consolas"/>
                </a:rPr>
                <a:t>(int numerator, int denominator)     </a:t>
              </a:r>
            </a:p>
            <a:p>
              <a:pPr>
                <a:lnSpc>
                  <a:spcPts val="1480"/>
                </a:lnSpc>
                <a:spcBef>
                  <a:spcPts val="300"/>
                </a:spcBef>
              </a:pPr>
              <a:r>
                <a:rPr lang="he-IL" sz="1400" dirty="0">
                  <a:solidFill>
                    <a:srgbClr val="007034"/>
                  </a:solidFill>
                  <a:latin typeface="Times New Roman" panose="02020603050405020304" pitchFamily="18" charset="0"/>
                  <a:ea typeface="Consolas"/>
                  <a:cs typeface="Times New Roman" panose="02020603050405020304" pitchFamily="18" charset="0"/>
                </a:rPr>
                <a:t>       </a:t>
              </a:r>
              <a:r>
                <a:rPr lang="en-US" sz="1200" dirty="0">
                  <a:solidFill>
                    <a:srgbClr val="007034"/>
                  </a:solidFill>
                  <a:latin typeface="Times New Roman" panose="02020603050405020304" pitchFamily="18" charset="0"/>
                  <a:ea typeface="Consolas"/>
                  <a:cs typeface="Times New Roman" panose="02020603050405020304" pitchFamily="18" charset="0"/>
                </a:rPr>
                <a:t>// More Fraction methods</a:t>
              </a:r>
            </a:p>
            <a:p>
              <a:pPr>
                <a:lnSpc>
                  <a:spcPts val="1280"/>
                </a:lnSpc>
                <a:spcBef>
                  <a:spcPts val="0"/>
                </a:spcBef>
              </a:pPr>
              <a:r>
                <a:rPr lang="en-US" sz="1200" dirty="0">
                  <a:latin typeface="Consolas"/>
                  <a:ea typeface="Consolas"/>
                  <a:cs typeface="Consolas"/>
                </a:rPr>
                <a:t>}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5C6603E-9F02-6FE5-7340-2285A59487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Constructors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453723F4-43D1-ED25-58AA-CFB97732D3A9}"/>
              </a:ext>
            </a:extLst>
          </p:cNvPr>
          <p:cNvGrpSpPr/>
          <p:nvPr/>
        </p:nvGrpSpPr>
        <p:grpSpPr>
          <a:xfrm>
            <a:off x="6095011" y="2515786"/>
            <a:ext cx="2498773" cy="1598850"/>
            <a:chOff x="5967689" y="2515786"/>
            <a:chExt cx="2498773" cy="1598850"/>
          </a:xfrm>
        </p:grpSpPr>
        <p:sp>
          <p:nvSpPr>
            <p:cNvPr id="37" name="Text Box 16">
              <a:extLst>
                <a:ext uri="{FF2B5EF4-FFF2-40B4-BE49-F238E27FC236}">
                  <a16:creationId xmlns:a16="http://schemas.microsoft.com/office/drawing/2014/main" id="{579C0120-29B7-58AF-53AB-F4A79C4325E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67689" y="3351800"/>
              <a:ext cx="344047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CCCC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r">
                <a:spcBef>
                  <a:spcPct val="50000"/>
                </a:spcBef>
              </a:pPr>
              <a:r>
                <a:rPr lang="en-US" sz="1200" dirty="0">
                  <a:effectLst/>
                  <a:latin typeface="Consolas"/>
                  <a:cs typeface="Consolas"/>
                </a:rPr>
                <a:t>a</a:t>
              </a:r>
            </a:p>
          </p:txBody>
        </p:sp>
        <p:sp>
          <p:nvSpPr>
            <p:cNvPr id="39" name="Text Box 18">
              <a:extLst>
                <a:ext uri="{FF2B5EF4-FFF2-40B4-BE49-F238E27FC236}">
                  <a16:creationId xmlns:a16="http://schemas.microsoft.com/office/drawing/2014/main" id="{9BEA5501-8DF4-AEC7-BAE4-116370B2E15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77458" y="3585286"/>
              <a:ext cx="344047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CCCC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r">
                <a:spcBef>
                  <a:spcPct val="50000"/>
                </a:spcBef>
              </a:pPr>
              <a:r>
                <a:rPr lang="en-US" sz="1200" dirty="0">
                  <a:effectLst/>
                  <a:latin typeface="Consolas"/>
                  <a:cs typeface="Consolas"/>
                </a:rPr>
                <a:t>b</a:t>
              </a:r>
            </a:p>
          </p:txBody>
        </p:sp>
        <p:sp>
          <p:nvSpPr>
            <p:cNvPr id="40" name="Text Box 15">
              <a:extLst>
                <a:ext uri="{FF2B5EF4-FFF2-40B4-BE49-F238E27FC236}">
                  <a16:creationId xmlns:a16="http://schemas.microsoft.com/office/drawing/2014/main" id="{11BA7DF4-0358-CC94-98B1-11F22AEF248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315339" y="2790141"/>
              <a:ext cx="512518" cy="21917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square">
              <a:noAutofit/>
            </a:bodyPr>
            <a:lstStyle/>
            <a:p>
              <a:pPr algn="r">
                <a:spcBef>
                  <a:spcPct val="50000"/>
                </a:spcBef>
              </a:pPr>
              <a:endParaRPr lang="en-US" sz="1400" dirty="0">
                <a:effectLst/>
              </a:endParaRPr>
            </a:p>
          </p:txBody>
        </p:sp>
        <p:sp>
          <p:nvSpPr>
            <p:cNvPr id="41" name="Rectangle 19">
              <a:extLst>
                <a:ext uri="{FF2B5EF4-FFF2-40B4-BE49-F238E27FC236}">
                  <a16:creationId xmlns:a16="http://schemas.microsoft.com/office/drawing/2014/main" id="{9825C919-9660-09B8-7F6E-D5B46BE978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6662" y="2515786"/>
              <a:ext cx="2209800" cy="381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92075" tIns="46038" rIns="92075" bIns="46038"/>
            <a:lstStyle/>
            <a:p>
              <a:pPr marL="342900" indent="-342900" algn="just">
                <a:spcBef>
                  <a:spcPct val="15000"/>
                </a:spcBef>
                <a:buClr>
                  <a:srgbClr val="006600"/>
                </a:buClr>
                <a:buSzPct val="85000"/>
                <a:buFont typeface="Wingdings" charset="0"/>
                <a:buNone/>
              </a:pPr>
              <a:r>
                <a:rPr lang="en-US" sz="1200" dirty="0">
                  <a:effectLst/>
                  <a:latin typeface="Times New Roman"/>
                  <a:cs typeface="Times New Roman"/>
                </a:rPr>
                <a:t>RAM</a:t>
              </a:r>
            </a:p>
          </p:txBody>
        </p:sp>
        <p:sp>
          <p:nvSpPr>
            <p:cNvPr id="43" name="Text Box 15">
              <a:extLst>
                <a:ext uri="{FF2B5EF4-FFF2-40B4-BE49-F238E27FC236}">
                  <a16:creationId xmlns:a16="http://schemas.microsoft.com/office/drawing/2014/main" id="{05FEBF42-C2C6-5C90-E061-6907BA5CF77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315339" y="3009317"/>
              <a:ext cx="512518" cy="21917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square" tIns="0">
              <a:noAutofit/>
            </a:bodyPr>
            <a:lstStyle>
              <a:defPPr>
                <a:defRPr lang="en-US"/>
              </a:defPPr>
              <a:lvl1pPr algn="r">
                <a:spcBef>
                  <a:spcPct val="50000"/>
                </a:spcBef>
                <a:defRPr sz="1200">
                  <a:effectLst/>
                  <a:latin typeface="Consolas"/>
                  <a:cs typeface="Consolas"/>
                </a:defRPr>
              </a:lvl1pPr>
            </a:lstStyle>
            <a:p>
              <a:r>
                <a:rPr lang="en-US" dirty="0"/>
                <a:t>17</a:t>
              </a:r>
            </a:p>
          </p:txBody>
        </p:sp>
        <p:sp>
          <p:nvSpPr>
            <p:cNvPr id="44" name="Text Box 15">
              <a:extLst>
                <a:ext uri="{FF2B5EF4-FFF2-40B4-BE49-F238E27FC236}">
                  <a16:creationId xmlns:a16="http://schemas.microsoft.com/office/drawing/2014/main" id="{E0787EBF-B377-7EBC-BBB9-74C4045CC43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315339" y="3223453"/>
              <a:ext cx="512518" cy="21917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square" tIns="0">
              <a:noAutofit/>
            </a:bodyPr>
            <a:lstStyle/>
            <a:p>
              <a:pPr algn="l" rtl="0" eaLnBrk="0" fontAlgn="base" hangingPunct="0">
                <a:spcBef>
                  <a:spcPct val="50000"/>
                </a:spcBef>
                <a:spcAft>
                  <a:spcPct val="0"/>
                </a:spcAft>
              </a:pPr>
              <a:endParaRPr lang="en-US" sz="1200" dirty="0">
                <a:effectLst/>
                <a:latin typeface="Consolas"/>
                <a:cs typeface="Consolas"/>
              </a:endParaRPr>
            </a:p>
          </p:txBody>
        </p:sp>
        <p:sp>
          <p:nvSpPr>
            <p:cNvPr id="46" name="Text Box 15">
              <a:extLst>
                <a:ext uri="{FF2B5EF4-FFF2-40B4-BE49-F238E27FC236}">
                  <a16:creationId xmlns:a16="http://schemas.microsoft.com/office/drawing/2014/main" id="{2B560C08-8033-D9AB-7397-7FFE6CD4DD3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315339" y="3656765"/>
              <a:ext cx="512518" cy="21917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square">
              <a:noAutofit/>
            </a:bodyPr>
            <a:lstStyle/>
            <a:p>
              <a:pPr algn="l" rtl="0" eaLnBrk="0" fontAlgn="base" hangingPunct="0">
                <a:spcBef>
                  <a:spcPct val="50000"/>
                </a:spcBef>
                <a:spcAft>
                  <a:spcPct val="0"/>
                </a:spcAft>
              </a:pPr>
              <a:endParaRPr lang="en-US" sz="1400" dirty="0">
                <a:effectLst/>
              </a:endParaRPr>
            </a:p>
          </p:txBody>
        </p:sp>
        <p:sp>
          <p:nvSpPr>
            <p:cNvPr id="47" name="Text Box 18">
              <a:extLst>
                <a:ext uri="{FF2B5EF4-FFF2-40B4-BE49-F238E27FC236}">
                  <a16:creationId xmlns:a16="http://schemas.microsoft.com/office/drawing/2014/main" id="{7A174C41-B025-AEC8-611F-9070F57CE13A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73854" y="2980405"/>
              <a:ext cx="344047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CCCC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r">
                <a:spcBef>
                  <a:spcPct val="50000"/>
                </a:spcBef>
              </a:pPr>
              <a:r>
                <a:rPr lang="en-US" sz="1200" dirty="0">
                  <a:latin typeface="Consolas"/>
                  <a:cs typeface="Consolas"/>
                </a:rPr>
                <a:t>x</a:t>
              </a:r>
              <a:endParaRPr lang="en-US" sz="1200" dirty="0">
                <a:effectLst/>
                <a:latin typeface="Consolas"/>
                <a:cs typeface="Consolas"/>
              </a:endParaRPr>
            </a:p>
          </p:txBody>
        </p:sp>
        <p:sp>
          <p:nvSpPr>
            <p:cNvPr id="48" name="Text Box 15">
              <a:extLst>
                <a:ext uri="{FF2B5EF4-FFF2-40B4-BE49-F238E27FC236}">
                  <a16:creationId xmlns:a16="http://schemas.microsoft.com/office/drawing/2014/main" id="{5AF86AF2-7F6C-2D36-DF01-64B141D72DA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315339" y="3870901"/>
              <a:ext cx="512518" cy="21917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square">
              <a:noAutofit/>
            </a:bodyPr>
            <a:lstStyle/>
            <a:p>
              <a:pPr algn="l" rtl="0" eaLnBrk="0" fontAlgn="base" hangingPunct="0">
                <a:spcBef>
                  <a:spcPct val="50000"/>
                </a:spcBef>
                <a:spcAft>
                  <a:spcPct val="0"/>
                </a:spcAft>
              </a:pPr>
              <a:endParaRPr lang="en-US" sz="1400" dirty="0">
                <a:effectLst/>
              </a:endParaRPr>
            </a:p>
          </p:txBody>
        </p:sp>
        <p:sp>
          <p:nvSpPr>
            <p:cNvPr id="49" name="Text Box 15">
              <a:extLst>
                <a:ext uri="{FF2B5EF4-FFF2-40B4-BE49-F238E27FC236}">
                  <a16:creationId xmlns:a16="http://schemas.microsoft.com/office/drawing/2014/main" id="{388C18F1-6B13-E832-F413-3293E9EFEA7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315339" y="3438243"/>
              <a:ext cx="512518" cy="21917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square" tIns="0">
              <a:noAutofit/>
            </a:bodyPr>
            <a:lstStyle/>
            <a:p>
              <a:pPr algn="l" rtl="0" eaLnBrk="0" fontAlgn="base" hangingPunct="0">
                <a:spcBef>
                  <a:spcPct val="50000"/>
                </a:spcBef>
                <a:spcAft>
                  <a:spcPct val="0"/>
                </a:spcAft>
              </a:pPr>
              <a:endParaRPr lang="en-US" sz="1200" dirty="0">
                <a:effectLst/>
                <a:latin typeface="Consolas"/>
                <a:cs typeface="Consolas"/>
              </a:endParaRPr>
            </a:p>
          </p:txBody>
        </p: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737E13CA-A0A6-FBD6-02B7-E820652656A2}"/>
                </a:ext>
              </a:extLst>
            </p:cNvPr>
            <p:cNvGrpSpPr/>
            <p:nvPr/>
          </p:nvGrpSpPr>
          <p:grpSpPr>
            <a:xfrm>
              <a:off x="6571598" y="3270219"/>
              <a:ext cx="1152308" cy="844417"/>
              <a:chOff x="6712412" y="2680363"/>
              <a:chExt cx="1152308" cy="844417"/>
            </a:xfrm>
          </p:grpSpPr>
          <p:sp>
            <p:nvSpPr>
              <p:cNvPr id="51" name="Oval 25">
                <a:extLst>
                  <a:ext uri="{FF2B5EF4-FFF2-40B4-BE49-F238E27FC236}">
                    <a16:creationId xmlns:a16="http://schemas.microsoft.com/office/drawing/2014/main" id="{CF21E8B7-300B-5835-18C8-0FFBD977545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67684" y="3137429"/>
                <a:ext cx="597036" cy="387351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/>
                <a:r>
                  <a:rPr lang="en-US" sz="1200" dirty="0">
                    <a:latin typeface="Consolas"/>
                    <a:cs typeface="Consolas"/>
                  </a:rPr>
                  <a:t>(1,2)</a:t>
                </a:r>
              </a:p>
            </p:txBody>
          </p:sp>
          <p:sp>
            <p:nvSpPr>
              <p:cNvPr id="68" name="Oval 25">
                <a:extLst>
                  <a:ext uri="{FF2B5EF4-FFF2-40B4-BE49-F238E27FC236}">
                    <a16:creationId xmlns:a16="http://schemas.microsoft.com/office/drawing/2014/main" id="{EAA382F4-6B41-7EAF-6C5C-0027440B953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53244" y="2680363"/>
                <a:ext cx="597036" cy="387351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/>
                <a:r>
                  <a:rPr lang="en-US" sz="1200" dirty="0">
                    <a:latin typeface="Consolas"/>
                    <a:cs typeface="Consolas"/>
                  </a:rPr>
                  <a:t>(2,5)</a:t>
                </a:r>
              </a:p>
            </p:txBody>
          </p:sp>
          <p:sp>
            <p:nvSpPr>
              <p:cNvPr id="69" name="Line 30">
                <a:extLst>
                  <a:ext uri="{FF2B5EF4-FFF2-40B4-BE49-F238E27FC236}">
                    <a16:creationId xmlns:a16="http://schemas.microsoft.com/office/drawing/2014/main" id="{E56FE987-E98D-2175-0FE0-DE0DEC1B48E3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712412" y="2882214"/>
                <a:ext cx="540832" cy="66675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/>
              </a:p>
            </p:txBody>
          </p:sp>
          <p:sp>
            <p:nvSpPr>
              <p:cNvPr id="70" name="Line 31">
                <a:extLst>
                  <a:ext uri="{FF2B5EF4-FFF2-40B4-BE49-F238E27FC236}">
                    <a16:creationId xmlns:a16="http://schemas.microsoft.com/office/drawing/2014/main" id="{B25FCC7C-155D-DA00-737D-530BAF2E410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6742002" y="3128181"/>
                <a:ext cx="511242" cy="153721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/>
              </a:p>
            </p:txBody>
          </p:sp>
        </p:grpSp>
      </p:grpSp>
      <p:sp>
        <p:nvSpPr>
          <p:cNvPr id="12" name="AutoShape 7">
            <a:extLst>
              <a:ext uri="{FF2B5EF4-FFF2-40B4-BE49-F238E27FC236}">
                <a16:creationId xmlns:a16="http://schemas.microsoft.com/office/drawing/2014/main" id="{AB03463E-2755-EE9C-30F3-891F5BD7612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32971" y="3297060"/>
            <a:ext cx="825117" cy="602266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46800" rIns="0" rtlCol="0" anchor="ctr" anchorCtr="0"/>
          <a:lstStyle/>
          <a:p>
            <a:pPr algn="r">
              <a:spcBef>
                <a:spcPts val="600"/>
              </a:spcBef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 variables</a:t>
            </a:r>
          </a:p>
        </p:txBody>
      </p:sp>
      <p:sp>
        <p:nvSpPr>
          <p:cNvPr id="13" name="AutoShape 7">
            <a:extLst>
              <a:ext uri="{FF2B5EF4-FFF2-40B4-BE49-F238E27FC236}">
                <a16:creationId xmlns:a16="http://schemas.microsoft.com/office/drawing/2014/main" id="{5FB00B23-791B-EEB2-AB0C-2F82C563E3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81879" y="2781168"/>
            <a:ext cx="788240" cy="602266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46800" rIns="0" rtlCol="0" anchor="ctr" anchorCtr="0"/>
          <a:lstStyle/>
          <a:p>
            <a:pPr algn="r">
              <a:lnSpc>
                <a:spcPts val="1380"/>
              </a:lnSpc>
              <a:spcBef>
                <a:spcPts val="600"/>
              </a:spcBef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primitive variable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98238D9-AAE4-125A-7A3C-6E24CD0D92A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8670" y="2599828"/>
            <a:ext cx="3115559" cy="1466426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72000" tIns="108000" rIns="0" bIns="28800" anchor="t" anchorCtr="0"/>
          <a:lstStyle/>
          <a:p>
            <a:pPr>
              <a:spcBef>
                <a:spcPts val="600"/>
              </a:spcBef>
            </a:pPr>
            <a:r>
              <a:rPr lang="en-US" sz="14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400" dirty="0">
                <a:solidFill>
                  <a:srgbClr val="00703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// client code (in any class)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int x = 17;</a:t>
            </a:r>
          </a:p>
          <a:p>
            <a:pPr>
              <a:spcBef>
                <a:spcPts val="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...</a:t>
            </a:r>
          </a:p>
          <a:p>
            <a:pPr>
              <a:spcBef>
                <a:spcPts val="2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Fraction </a:t>
            </a:r>
            <a:r>
              <a:rPr lang="en-US" sz="1200" dirty="0">
                <a:solidFill>
                  <a:srgbClr val="7E504F"/>
                </a:solidFill>
                <a:latin typeface="Consolas"/>
                <a:ea typeface="Consolas"/>
                <a:cs typeface="Consolas"/>
              </a:rPr>
              <a:t>a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= </a:t>
            </a:r>
            <a:r>
              <a:rPr lang="en-US" sz="1200" dirty="0">
                <a:solidFill>
                  <a:srgbClr val="931968"/>
                </a:solidFill>
                <a:latin typeface="Consolas"/>
                <a:ea typeface="Consolas"/>
                <a:cs typeface="Consolas"/>
              </a:rPr>
              <a:t>new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Fraction(2,5);</a:t>
            </a:r>
          </a:p>
          <a:p>
            <a:pPr>
              <a:spcBef>
                <a:spcPts val="2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Fraction </a:t>
            </a:r>
            <a:r>
              <a:rPr lang="en-US" sz="1200" dirty="0">
                <a:solidFill>
                  <a:srgbClr val="7E504F"/>
                </a:solidFill>
                <a:latin typeface="Consolas"/>
                <a:ea typeface="Consolas"/>
                <a:cs typeface="Consolas"/>
              </a:rPr>
              <a:t>b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= </a:t>
            </a:r>
            <a:r>
              <a:rPr lang="en-US" sz="1200" dirty="0">
                <a:solidFill>
                  <a:srgbClr val="931968"/>
                </a:solidFill>
                <a:latin typeface="Consolas"/>
                <a:ea typeface="Consolas"/>
                <a:cs typeface="Consolas"/>
              </a:rPr>
              <a:t>new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Fraction(4,8);</a:t>
            </a:r>
          </a:p>
          <a:p>
            <a:pPr>
              <a:spcBef>
                <a:spcPts val="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...</a:t>
            </a:r>
          </a:p>
          <a:p>
            <a:pPr>
              <a:spcBef>
                <a:spcPts val="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536632C5-8D17-BB64-B7BF-0D2B6033E856}"/>
              </a:ext>
            </a:extLst>
          </p:cNvPr>
          <p:cNvSpPr/>
          <p:nvPr/>
        </p:nvSpPr>
        <p:spPr bwMode="auto">
          <a:xfrm>
            <a:off x="4684929" y="1044772"/>
            <a:ext cx="375357" cy="23051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ＭＳ Ｐゴシック" charset="-128"/>
                <a:cs typeface="Times New Roman" panose="02020603050405020304" pitchFamily="18" charset="0"/>
              </a:rPr>
              <a:t>API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727A8505-EBA2-4D9D-E86F-3B5C7D325FF7}"/>
              </a:ext>
            </a:extLst>
          </p:cNvPr>
          <p:cNvSpPr/>
          <p:nvPr/>
        </p:nvSpPr>
        <p:spPr bwMode="auto">
          <a:xfrm>
            <a:off x="81348" y="3322229"/>
            <a:ext cx="611573" cy="334536"/>
          </a:xfrm>
          <a:prstGeom prst="rightArrow">
            <a:avLst/>
          </a:prstGeom>
          <a:solidFill>
            <a:schemeClr val="tx2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mic Sans MS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174E6B63-467D-D1DA-737C-BBD34AFDBF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0088" y="4205668"/>
            <a:ext cx="8841234" cy="2312202"/>
          </a:xfrm>
        </p:spPr>
        <p:txBody>
          <a:bodyPr/>
          <a:lstStyle/>
          <a:p>
            <a:pPr marL="104775" inden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006600"/>
              </a:buClr>
              <a:buSzPct val="120000"/>
            </a:pPr>
            <a:r>
              <a:rPr lang="en-US" sz="1600" u="sng" dirty="0">
                <a:solidFill>
                  <a:schemeClr val="tx1"/>
                </a:solidFill>
              </a:rPr>
              <a:t>Anatomy of</a:t>
            </a:r>
            <a:r>
              <a:rPr lang="en-US" sz="1600" dirty="0">
                <a:solidFill>
                  <a:schemeClr val="tx1"/>
                </a:solidFill>
              </a:rPr>
              <a:t>   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Fraction</a:t>
            </a:r>
            <a:r>
              <a:rPr lang="en-US" sz="1600" dirty="0">
                <a:solidFill>
                  <a:srgbClr val="000000"/>
                </a:solidFill>
                <a:ea typeface="Consolas"/>
              </a:rPr>
              <a:t> </a:t>
            </a:r>
            <a:r>
              <a:rPr lang="en-US" sz="1200" kern="1200" dirty="0">
                <a:solidFill>
                  <a:srgbClr val="7E504F"/>
                </a:solidFill>
                <a:latin typeface="Consolas"/>
                <a:ea typeface="Consolas"/>
                <a:cs typeface="Consolas"/>
              </a:rPr>
              <a:t>a</a:t>
            </a:r>
            <a:r>
              <a:rPr lang="en-US" sz="1600" dirty="0">
                <a:solidFill>
                  <a:srgbClr val="000000"/>
                </a:solidFill>
                <a:ea typeface="Consolas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=</a:t>
            </a:r>
            <a:r>
              <a:rPr lang="en-US" sz="1600" dirty="0">
                <a:solidFill>
                  <a:srgbClr val="000000"/>
                </a:solidFill>
                <a:ea typeface="Consolas"/>
              </a:rPr>
              <a:t> </a:t>
            </a:r>
            <a:r>
              <a:rPr lang="en-US" sz="1200" b="1" dirty="0">
                <a:solidFill>
                  <a:srgbClr val="990033"/>
                </a:solidFill>
                <a:latin typeface="Consolas"/>
                <a:ea typeface="Consolas"/>
                <a:cs typeface="Consolas"/>
              </a:rPr>
              <a:t>new</a:t>
            </a:r>
            <a:r>
              <a:rPr lang="en-US" sz="1600" dirty="0">
                <a:solidFill>
                  <a:srgbClr val="000000"/>
                </a:solidFill>
                <a:ea typeface="Consolas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Fraction(2,5)</a:t>
            </a:r>
          </a:p>
        </p:txBody>
      </p:sp>
    </p:spTree>
    <p:extLst>
      <p:ext uri="{BB962C8B-B14F-4D97-AF65-F5344CB8AC3E}">
        <p14:creationId xmlns:p14="http://schemas.microsoft.com/office/powerpoint/2010/main" val="14577161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02E84C-2D1F-93F0-CFF9-66318A26B1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36A4035F-3F70-AA79-6109-6DE24BDA5991}"/>
              </a:ext>
            </a:extLst>
          </p:cNvPr>
          <p:cNvGrpSpPr/>
          <p:nvPr/>
        </p:nvGrpSpPr>
        <p:grpSpPr>
          <a:xfrm>
            <a:off x="485859" y="692875"/>
            <a:ext cx="4634254" cy="1720776"/>
            <a:chOff x="485859" y="750750"/>
            <a:chExt cx="4634254" cy="1720776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AE13A3C1-FA6B-1E3D-7C55-34B8EB747C2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5859" y="750750"/>
              <a:ext cx="2576899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prstTxWarp prst="textNoShape">
                <a:avLst/>
              </a:prstTxWarp>
              <a:spAutoFit/>
            </a:bodyPr>
            <a:lstStyle/>
            <a:p>
              <a:r>
                <a:rPr lang="en-US" sz="1400" dirty="0">
                  <a:solidFill>
                    <a:srgbClr val="000000"/>
                  </a:solidFill>
                  <a:latin typeface="Consolas"/>
                  <a:cs typeface="Consolas"/>
                </a:rPr>
                <a:t>Fraction</a:t>
              </a:r>
              <a:r>
                <a:rPr lang="en-US" sz="140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class skeleton / API</a:t>
              </a:r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AB7B7FFE-263A-3A2A-5503-F3A9EB15D3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3202" y="1058246"/>
              <a:ext cx="4546911" cy="1413280"/>
            </a:xfrm>
            <a:prstGeom prst="rect">
              <a:avLst/>
            </a:prstGeom>
            <a:noFill/>
            <a:ln w="9525">
              <a:solidFill>
                <a:srgbClr val="293973"/>
              </a:solidFill>
              <a:miter lim="800000"/>
              <a:headEnd/>
              <a:tailEnd/>
            </a:ln>
            <a:effectLst/>
          </p:spPr>
          <p:txBody>
            <a:bodyPr lIns="108000" tIns="86400" rIns="0" bIns="0" anchor="t" anchorCtr="0"/>
            <a:lstStyle/>
            <a:p>
              <a:r>
                <a:rPr lang="en-US" sz="1400" dirty="0">
                  <a:solidFill>
                    <a:srgbClr val="005799"/>
                  </a:solidFill>
                  <a:latin typeface="Times New Roman" panose="02020603050405020304" pitchFamily="18" charset="0"/>
                  <a:ea typeface="Consolas"/>
                  <a:cs typeface="Times New Roman" panose="02020603050405020304" pitchFamily="18" charset="0"/>
                </a:rPr>
                <a:t>/** Represents a signed fraction, like 2/3 or -1/5. */</a:t>
              </a:r>
            </a:p>
            <a:p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Consolas"/>
                  <a:ea typeface="Consolas"/>
                  <a:cs typeface="Consolas"/>
                </a:rPr>
                <a:t>public class </a:t>
              </a:r>
              <a:r>
                <a:rPr lang="en-US" sz="1200" b="1" dirty="0">
                  <a:latin typeface="Consolas"/>
                  <a:ea typeface="Consolas"/>
                  <a:cs typeface="Consolas"/>
                </a:rPr>
                <a:t>Fraction</a:t>
              </a:r>
              <a:r>
                <a:rPr lang="en-US" sz="1200" dirty="0">
                  <a:latin typeface="Consolas"/>
                  <a:ea typeface="Consolas"/>
                  <a:cs typeface="Consolas"/>
                </a:rPr>
                <a:t> {</a:t>
              </a:r>
            </a:p>
            <a:p>
              <a:pPr>
                <a:spcBef>
                  <a:spcPts val="600"/>
                </a:spcBef>
              </a:pPr>
              <a:r>
                <a:rPr lang="en-US" sz="1200" dirty="0">
                  <a:latin typeface="Consolas"/>
                  <a:ea typeface="Consolas"/>
                  <a:cs typeface="Consolas"/>
                </a:rPr>
                <a:t>    </a:t>
              </a:r>
              <a:r>
                <a:rPr lang="en-US" sz="1400" dirty="0">
                  <a:solidFill>
                    <a:srgbClr val="005799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/** Constructs a fraction from the two integers */</a:t>
              </a:r>
              <a:endPara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sz="1200" dirty="0">
                  <a:latin typeface="Consolas"/>
                  <a:ea typeface="Consolas"/>
                  <a:cs typeface="Consolas"/>
                </a:rPr>
                <a:t>    </a:t>
              </a: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Consolas"/>
                  <a:ea typeface="Consolas"/>
                  <a:cs typeface="Consolas"/>
                </a:rPr>
                <a:t>public</a:t>
              </a:r>
              <a:r>
                <a:rPr lang="en-US" sz="1200" dirty="0">
                  <a:latin typeface="Consolas"/>
                  <a:ea typeface="Consolas"/>
                  <a:cs typeface="Consolas"/>
                </a:rPr>
                <a:t> </a:t>
              </a:r>
              <a:r>
                <a:rPr lang="en-US" sz="1200" b="1" dirty="0">
                  <a:latin typeface="Consolas"/>
                  <a:ea typeface="Consolas"/>
                  <a:cs typeface="Consolas"/>
                </a:rPr>
                <a:t>Fraction</a:t>
              </a:r>
              <a:r>
                <a:rPr lang="en-US" sz="1200" dirty="0">
                  <a:latin typeface="Consolas"/>
                  <a:ea typeface="Consolas"/>
                  <a:cs typeface="Consolas"/>
                </a:rPr>
                <a:t>(int numerator, int denominator)     </a:t>
              </a:r>
            </a:p>
            <a:p>
              <a:pPr>
                <a:lnSpc>
                  <a:spcPts val="1480"/>
                </a:lnSpc>
                <a:spcBef>
                  <a:spcPts val="300"/>
                </a:spcBef>
              </a:pPr>
              <a:r>
                <a:rPr lang="he-IL" sz="1400" dirty="0">
                  <a:solidFill>
                    <a:srgbClr val="007034"/>
                  </a:solidFill>
                  <a:latin typeface="Times New Roman" panose="02020603050405020304" pitchFamily="18" charset="0"/>
                  <a:ea typeface="Consolas"/>
                  <a:cs typeface="Times New Roman" panose="02020603050405020304" pitchFamily="18" charset="0"/>
                </a:rPr>
                <a:t>       </a:t>
              </a:r>
              <a:r>
                <a:rPr lang="en-US" sz="1200" dirty="0">
                  <a:solidFill>
                    <a:srgbClr val="007034"/>
                  </a:solidFill>
                  <a:latin typeface="Times New Roman" panose="02020603050405020304" pitchFamily="18" charset="0"/>
                  <a:ea typeface="Consolas"/>
                  <a:cs typeface="Times New Roman" panose="02020603050405020304" pitchFamily="18" charset="0"/>
                </a:rPr>
                <a:t>// More Fraction methods</a:t>
              </a:r>
            </a:p>
            <a:p>
              <a:pPr>
                <a:lnSpc>
                  <a:spcPts val="1280"/>
                </a:lnSpc>
                <a:spcBef>
                  <a:spcPts val="0"/>
                </a:spcBef>
              </a:pPr>
              <a:r>
                <a:rPr lang="en-US" sz="1200" dirty="0">
                  <a:latin typeface="Consolas"/>
                  <a:ea typeface="Consolas"/>
                  <a:cs typeface="Consolas"/>
                </a:rPr>
                <a:t>}</a:t>
              </a:r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5B7ECC0A-3C07-39B3-5ECE-47552FFF6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Constructors</a:t>
            </a:r>
          </a:p>
        </p:txBody>
      </p:sp>
      <p:sp>
        <p:nvSpPr>
          <p:cNvPr id="28" name="Content Placeholder 2">
            <a:extLst>
              <a:ext uri="{FF2B5EF4-FFF2-40B4-BE49-F238E27FC236}">
                <a16:creationId xmlns:a16="http://schemas.microsoft.com/office/drawing/2014/main" id="{910FF549-5157-9C62-FD78-00B7D4DFA3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30088" y="4205668"/>
            <a:ext cx="8841234" cy="2312202"/>
          </a:xfrm>
        </p:spPr>
        <p:txBody>
          <a:bodyPr/>
          <a:lstStyle/>
          <a:p>
            <a:pPr marL="104775" indent="0">
              <a:lnSpc>
                <a:spcPct val="100000"/>
              </a:lnSpc>
              <a:spcBef>
                <a:spcPts val="200"/>
              </a:spcBef>
              <a:spcAft>
                <a:spcPts val="0"/>
              </a:spcAft>
              <a:buClr>
                <a:srgbClr val="006600"/>
              </a:buClr>
              <a:buSzPct val="120000"/>
            </a:pPr>
            <a:r>
              <a:rPr lang="en-US" sz="1600" u="sng" dirty="0">
                <a:solidFill>
                  <a:schemeClr val="tx1"/>
                </a:solidFill>
              </a:rPr>
              <a:t>Anatomy of</a:t>
            </a:r>
            <a:r>
              <a:rPr lang="en-US" sz="1600" dirty="0">
                <a:solidFill>
                  <a:schemeClr val="tx1"/>
                </a:solidFill>
              </a:rPr>
              <a:t>   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Fraction</a:t>
            </a:r>
            <a:r>
              <a:rPr lang="en-US" sz="1600" dirty="0">
                <a:solidFill>
                  <a:srgbClr val="000000"/>
                </a:solidFill>
                <a:ea typeface="Consolas"/>
              </a:rPr>
              <a:t> </a:t>
            </a:r>
            <a:r>
              <a:rPr lang="en-US" sz="1200" kern="1200" dirty="0">
                <a:solidFill>
                  <a:srgbClr val="7E504F"/>
                </a:solidFill>
                <a:latin typeface="Consolas"/>
                <a:ea typeface="Consolas"/>
                <a:cs typeface="Consolas"/>
              </a:rPr>
              <a:t>a</a:t>
            </a:r>
            <a:r>
              <a:rPr lang="en-US" sz="1600" dirty="0">
                <a:solidFill>
                  <a:srgbClr val="000000"/>
                </a:solidFill>
                <a:ea typeface="Consolas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=</a:t>
            </a:r>
            <a:r>
              <a:rPr lang="en-US" sz="1600" dirty="0">
                <a:solidFill>
                  <a:srgbClr val="000000"/>
                </a:solidFill>
                <a:ea typeface="Consolas"/>
              </a:rPr>
              <a:t> </a:t>
            </a:r>
            <a:r>
              <a:rPr lang="en-US" sz="1200" b="1" dirty="0">
                <a:solidFill>
                  <a:srgbClr val="990033"/>
                </a:solidFill>
                <a:latin typeface="Consolas"/>
                <a:ea typeface="Consolas"/>
                <a:cs typeface="Consolas"/>
              </a:rPr>
              <a:t>new</a:t>
            </a:r>
            <a:r>
              <a:rPr lang="en-US" sz="1600" dirty="0">
                <a:solidFill>
                  <a:srgbClr val="000000"/>
                </a:solidFill>
                <a:ea typeface="Consolas"/>
              </a:rPr>
              <a:t> 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Fraction(2,5)</a:t>
            </a:r>
          </a:p>
          <a:p>
            <a:pPr marL="104775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120000"/>
            </a:pPr>
            <a:r>
              <a:rPr lang="en-US" sz="1600" dirty="0">
                <a:solidFill>
                  <a:schemeClr val="tx1"/>
                </a:solidFill>
              </a:rPr>
              <a:t>1. The client code calls the constructor, using the statement  </a:t>
            </a:r>
            <a:r>
              <a:rPr lang="en-US" sz="1400" b="1" dirty="0">
                <a:solidFill>
                  <a:srgbClr val="990033"/>
                </a:solidFill>
                <a:latin typeface="Consolas"/>
                <a:cs typeface="Consolas"/>
              </a:rPr>
              <a:t>new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US" sz="14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ClassName</a:t>
            </a:r>
            <a:r>
              <a:rPr lang="en-US" sz="12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1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arguments</a:t>
            </a:r>
            <a:r>
              <a:rPr lang="en-US" sz="12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</a:t>
            </a:r>
          </a:p>
          <a:p>
            <a:pPr marL="104775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120000"/>
            </a:pPr>
            <a:r>
              <a:rPr lang="en-US" sz="1600" dirty="0">
                <a:solidFill>
                  <a:schemeClr val="tx1"/>
                </a:solidFill>
              </a:rPr>
              <a:t>2. The constructor’s code </a:t>
            </a:r>
            <a:r>
              <a:rPr lang="en-US" sz="1400" dirty="0">
                <a:solidFill>
                  <a:schemeClr val="tx1"/>
                </a:solidFill>
              </a:rPr>
              <a:t>(not seen here)</a:t>
            </a:r>
            <a:r>
              <a:rPr lang="en-US" sz="1600" dirty="0">
                <a:solidFill>
                  <a:schemeClr val="tx1"/>
                </a:solidFill>
              </a:rPr>
              <a:t>:</a:t>
            </a:r>
          </a:p>
          <a:p>
            <a:pPr marL="536575" lvl="2" indent="-179388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2540C4"/>
                </a:solidFill>
              </a:rPr>
              <a:t>Causes the OS to allocate a free memory block for storing the new object’s data</a:t>
            </a:r>
          </a:p>
          <a:p>
            <a:pPr marL="536575" lvl="2" indent="-179388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2540C4"/>
                </a:solidFill>
              </a:rPr>
              <a:t>Typically does some object initialization work</a:t>
            </a:r>
          </a:p>
          <a:p>
            <a:pPr marL="536575" lvl="2" indent="-179388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2540C4"/>
                </a:solidFill>
              </a:rPr>
              <a:t>Returns the base address of the allocated memory block to the caller</a:t>
            </a:r>
          </a:p>
          <a:p>
            <a:pPr marL="134938" lvl="2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100000"/>
              <a:buNone/>
            </a:pPr>
            <a:r>
              <a:rPr lang="en-US" sz="1600" dirty="0"/>
              <a:t>3. This value is then stored in the object variable </a:t>
            </a:r>
            <a:r>
              <a:rPr lang="en-US" sz="1600" dirty="0">
                <a:latin typeface="Consolas" panose="020B0609020204030204" pitchFamily="49" charset="0"/>
                <a:cs typeface="Consolas" panose="020B0609020204030204" pitchFamily="49" charset="0"/>
              </a:rPr>
              <a:t>a</a:t>
            </a:r>
            <a:r>
              <a:rPr lang="en-US" sz="1600" dirty="0"/>
              <a:t>.</a:t>
            </a:r>
            <a:endParaRPr lang="en-US" sz="1600" dirty="0">
              <a:solidFill>
                <a:schemeClr val="tx1"/>
              </a:solidFill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CBD421BF-3780-7503-50FD-FF9ACA7A70A2}"/>
              </a:ext>
            </a:extLst>
          </p:cNvPr>
          <p:cNvGrpSpPr/>
          <p:nvPr/>
        </p:nvGrpSpPr>
        <p:grpSpPr>
          <a:xfrm>
            <a:off x="6865694" y="5147469"/>
            <a:ext cx="1942188" cy="802966"/>
            <a:chOff x="5517080" y="5069687"/>
            <a:chExt cx="1942188" cy="802966"/>
          </a:xfrm>
        </p:grpSpPr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DBA53FD3-2525-B994-474F-59B16EFC9969}"/>
                </a:ext>
              </a:extLst>
            </p:cNvPr>
            <p:cNvSpPr txBox="1"/>
            <p:nvPr/>
          </p:nvSpPr>
          <p:spPr>
            <a:xfrm>
              <a:off x="5692324" y="5133989"/>
              <a:ext cx="1766944" cy="73866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spcBef>
                  <a:spcPts val="1800"/>
                </a:spcBef>
              </a:pPr>
              <a:r>
                <a:rPr lang="en-US" sz="1400" dirty="0">
                  <a:solidFill>
                    <a:schemeClr val="bg1">
                      <a:lumMod val="50000"/>
                    </a:schemeClr>
                  </a:solidFill>
                  <a:latin typeface="Times New Roman"/>
                  <a:cs typeface="Times New Roman"/>
                </a:rPr>
                <a:t>The API hides all these implementation details from the caller</a:t>
              </a:r>
            </a:p>
          </p:txBody>
        </p:sp>
        <p:sp>
          <p:nvSpPr>
            <p:cNvPr id="32" name="Right Brace 31">
              <a:extLst>
                <a:ext uri="{FF2B5EF4-FFF2-40B4-BE49-F238E27FC236}">
                  <a16:creationId xmlns:a16="http://schemas.microsoft.com/office/drawing/2014/main" id="{8F0A93F1-F911-9F40-D12A-ED854A3DCEEE}"/>
                </a:ext>
              </a:extLst>
            </p:cNvPr>
            <p:cNvSpPr/>
            <p:nvPr/>
          </p:nvSpPr>
          <p:spPr bwMode="auto">
            <a:xfrm>
              <a:off x="5517080" y="5069687"/>
              <a:ext cx="175244" cy="734625"/>
            </a:xfrm>
            <a:prstGeom prst="rightBrace">
              <a:avLst>
                <a:gd name="adj1" fmla="val 71280"/>
                <a:gd name="adj2" fmla="val 50000"/>
              </a:avLst>
            </a:prstGeom>
            <a:noFill/>
            <a:ln w="9525" cap="flat" cmpd="sng" algn="ctr">
              <a:solidFill>
                <a:schemeClr val="bg1">
                  <a:lumMod val="50000"/>
                </a:schemeClr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dirty="0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AA3AEA2-DEA5-71F3-781C-33634049D27B}"/>
              </a:ext>
            </a:extLst>
          </p:cNvPr>
          <p:cNvGrpSpPr/>
          <p:nvPr/>
        </p:nvGrpSpPr>
        <p:grpSpPr>
          <a:xfrm>
            <a:off x="6095011" y="2515786"/>
            <a:ext cx="2498773" cy="1598850"/>
            <a:chOff x="5967689" y="2515786"/>
            <a:chExt cx="2498773" cy="1598850"/>
          </a:xfrm>
        </p:grpSpPr>
        <p:sp>
          <p:nvSpPr>
            <p:cNvPr id="37" name="Text Box 16">
              <a:extLst>
                <a:ext uri="{FF2B5EF4-FFF2-40B4-BE49-F238E27FC236}">
                  <a16:creationId xmlns:a16="http://schemas.microsoft.com/office/drawing/2014/main" id="{77CF10B7-8195-1903-EF28-4E7BE59D6AE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67689" y="3351800"/>
              <a:ext cx="344047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CCCC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r">
                <a:spcBef>
                  <a:spcPct val="50000"/>
                </a:spcBef>
              </a:pPr>
              <a:r>
                <a:rPr lang="en-US" sz="1200" dirty="0">
                  <a:effectLst/>
                  <a:latin typeface="Consolas"/>
                  <a:cs typeface="Consolas"/>
                </a:rPr>
                <a:t>a</a:t>
              </a:r>
            </a:p>
          </p:txBody>
        </p:sp>
        <p:sp>
          <p:nvSpPr>
            <p:cNvPr id="39" name="Text Box 18">
              <a:extLst>
                <a:ext uri="{FF2B5EF4-FFF2-40B4-BE49-F238E27FC236}">
                  <a16:creationId xmlns:a16="http://schemas.microsoft.com/office/drawing/2014/main" id="{B5E365E9-832F-9548-E7C6-B88C4EC7062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77458" y="3585286"/>
              <a:ext cx="344047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CCCC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r">
                <a:spcBef>
                  <a:spcPct val="50000"/>
                </a:spcBef>
              </a:pPr>
              <a:r>
                <a:rPr lang="en-US" sz="1200" dirty="0">
                  <a:effectLst/>
                  <a:latin typeface="Consolas"/>
                  <a:cs typeface="Consolas"/>
                </a:rPr>
                <a:t>b</a:t>
              </a:r>
            </a:p>
          </p:txBody>
        </p:sp>
        <p:sp>
          <p:nvSpPr>
            <p:cNvPr id="40" name="Text Box 15">
              <a:extLst>
                <a:ext uri="{FF2B5EF4-FFF2-40B4-BE49-F238E27FC236}">
                  <a16:creationId xmlns:a16="http://schemas.microsoft.com/office/drawing/2014/main" id="{B47118AF-25B4-8FE4-0553-463B5538542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315339" y="2790141"/>
              <a:ext cx="512518" cy="21917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square">
              <a:noAutofit/>
            </a:bodyPr>
            <a:lstStyle/>
            <a:p>
              <a:pPr algn="r">
                <a:spcBef>
                  <a:spcPct val="50000"/>
                </a:spcBef>
              </a:pPr>
              <a:endParaRPr lang="en-US" sz="1400" dirty="0">
                <a:effectLst/>
              </a:endParaRPr>
            </a:p>
          </p:txBody>
        </p:sp>
        <p:sp>
          <p:nvSpPr>
            <p:cNvPr id="41" name="Rectangle 19">
              <a:extLst>
                <a:ext uri="{FF2B5EF4-FFF2-40B4-BE49-F238E27FC236}">
                  <a16:creationId xmlns:a16="http://schemas.microsoft.com/office/drawing/2014/main" id="{F4F06855-5E8C-9EDB-10F7-3B5A3BD835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6662" y="2515786"/>
              <a:ext cx="2209800" cy="381000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lIns="92075" tIns="46038" rIns="92075" bIns="46038"/>
            <a:lstStyle/>
            <a:p>
              <a:pPr marL="342900" indent="-342900" algn="just">
                <a:spcBef>
                  <a:spcPct val="15000"/>
                </a:spcBef>
                <a:buClr>
                  <a:srgbClr val="006600"/>
                </a:buClr>
                <a:buSzPct val="85000"/>
                <a:buFont typeface="Wingdings" charset="0"/>
                <a:buNone/>
              </a:pPr>
              <a:r>
                <a:rPr lang="en-US" sz="1200" dirty="0">
                  <a:effectLst/>
                  <a:latin typeface="Times New Roman"/>
                  <a:cs typeface="Times New Roman"/>
                </a:rPr>
                <a:t>RAM</a:t>
              </a:r>
            </a:p>
          </p:txBody>
        </p:sp>
        <p:sp>
          <p:nvSpPr>
            <p:cNvPr id="43" name="Text Box 15">
              <a:extLst>
                <a:ext uri="{FF2B5EF4-FFF2-40B4-BE49-F238E27FC236}">
                  <a16:creationId xmlns:a16="http://schemas.microsoft.com/office/drawing/2014/main" id="{3461B94F-D53F-0C99-FD3E-09CC8DE4C10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315339" y="3009317"/>
              <a:ext cx="512518" cy="21917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square" tIns="0">
              <a:noAutofit/>
            </a:bodyPr>
            <a:lstStyle>
              <a:defPPr>
                <a:defRPr lang="en-US"/>
              </a:defPPr>
              <a:lvl1pPr algn="r">
                <a:spcBef>
                  <a:spcPct val="50000"/>
                </a:spcBef>
                <a:defRPr sz="1200">
                  <a:effectLst/>
                  <a:latin typeface="Consolas"/>
                  <a:cs typeface="Consolas"/>
                </a:defRPr>
              </a:lvl1pPr>
            </a:lstStyle>
            <a:p>
              <a:r>
                <a:rPr lang="en-US" dirty="0"/>
                <a:t>17</a:t>
              </a:r>
            </a:p>
          </p:txBody>
        </p:sp>
        <p:sp>
          <p:nvSpPr>
            <p:cNvPr id="44" name="Text Box 15">
              <a:extLst>
                <a:ext uri="{FF2B5EF4-FFF2-40B4-BE49-F238E27FC236}">
                  <a16:creationId xmlns:a16="http://schemas.microsoft.com/office/drawing/2014/main" id="{BDF602BA-3B93-C524-E7B9-DD698639EDA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315339" y="3223453"/>
              <a:ext cx="512518" cy="21917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square" tIns="0">
              <a:noAutofit/>
            </a:bodyPr>
            <a:lstStyle/>
            <a:p>
              <a:pPr algn="l" rtl="0" eaLnBrk="0" fontAlgn="base" hangingPunct="0">
                <a:spcBef>
                  <a:spcPct val="50000"/>
                </a:spcBef>
                <a:spcAft>
                  <a:spcPct val="0"/>
                </a:spcAft>
              </a:pPr>
              <a:endParaRPr lang="en-US" sz="1200" dirty="0">
                <a:effectLst/>
                <a:latin typeface="Consolas"/>
                <a:cs typeface="Consolas"/>
              </a:endParaRPr>
            </a:p>
          </p:txBody>
        </p:sp>
        <p:sp>
          <p:nvSpPr>
            <p:cNvPr id="46" name="Text Box 15">
              <a:extLst>
                <a:ext uri="{FF2B5EF4-FFF2-40B4-BE49-F238E27FC236}">
                  <a16:creationId xmlns:a16="http://schemas.microsoft.com/office/drawing/2014/main" id="{0D9065DD-AC90-054B-CD93-26F40E19FDA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315339" y="3656765"/>
              <a:ext cx="512518" cy="21917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square">
              <a:noAutofit/>
            </a:bodyPr>
            <a:lstStyle/>
            <a:p>
              <a:pPr algn="l" rtl="0" eaLnBrk="0" fontAlgn="base" hangingPunct="0">
                <a:spcBef>
                  <a:spcPct val="50000"/>
                </a:spcBef>
                <a:spcAft>
                  <a:spcPct val="0"/>
                </a:spcAft>
              </a:pPr>
              <a:endParaRPr lang="en-US" sz="1400" dirty="0">
                <a:effectLst/>
              </a:endParaRPr>
            </a:p>
          </p:txBody>
        </p:sp>
        <p:sp>
          <p:nvSpPr>
            <p:cNvPr id="47" name="Text Box 18">
              <a:extLst>
                <a:ext uri="{FF2B5EF4-FFF2-40B4-BE49-F238E27FC236}">
                  <a16:creationId xmlns:a16="http://schemas.microsoft.com/office/drawing/2014/main" id="{C7120EC9-DD84-2EFE-E7CB-2D058758BDB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73854" y="2980405"/>
              <a:ext cx="344047" cy="27699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="" xmlns:a14="http://schemas.microsoft.com/office/drawing/2010/main">
                  <a:solidFill>
                    <a:srgbClr val="CCCCFF"/>
                  </a:solidFill>
                </a14:hiddenFill>
              </a:ext>
              <a:ext uri="{91240B29-F687-4f45-9708-019B960494DF}">
                <a14:hiddenLine xmlns=""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/>
            <a:p>
              <a:pPr algn="r">
                <a:spcBef>
                  <a:spcPct val="50000"/>
                </a:spcBef>
              </a:pPr>
              <a:r>
                <a:rPr lang="en-US" sz="1200" dirty="0">
                  <a:latin typeface="Consolas"/>
                  <a:cs typeface="Consolas"/>
                </a:rPr>
                <a:t>x</a:t>
              </a:r>
              <a:endParaRPr lang="en-US" sz="1200" dirty="0">
                <a:effectLst/>
                <a:latin typeface="Consolas"/>
                <a:cs typeface="Consolas"/>
              </a:endParaRPr>
            </a:p>
          </p:txBody>
        </p:sp>
        <p:sp>
          <p:nvSpPr>
            <p:cNvPr id="48" name="Text Box 15">
              <a:extLst>
                <a:ext uri="{FF2B5EF4-FFF2-40B4-BE49-F238E27FC236}">
                  <a16:creationId xmlns:a16="http://schemas.microsoft.com/office/drawing/2014/main" id="{ADD7A32C-595E-5C59-1E3C-DD76A993FB6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315339" y="3870901"/>
              <a:ext cx="512518" cy="21917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square">
              <a:noAutofit/>
            </a:bodyPr>
            <a:lstStyle/>
            <a:p>
              <a:pPr algn="l" rtl="0" eaLnBrk="0" fontAlgn="base" hangingPunct="0">
                <a:spcBef>
                  <a:spcPct val="50000"/>
                </a:spcBef>
                <a:spcAft>
                  <a:spcPct val="0"/>
                </a:spcAft>
              </a:pPr>
              <a:endParaRPr lang="en-US" sz="1400" dirty="0">
                <a:effectLst/>
              </a:endParaRPr>
            </a:p>
          </p:txBody>
        </p:sp>
        <p:sp>
          <p:nvSpPr>
            <p:cNvPr id="49" name="Text Box 15">
              <a:extLst>
                <a:ext uri="{FF2B5EF4-FFF2-40B4-BE49-F238E27FC236}">
                  <a16:creationId xmlns:a16="http://schemas.microsoft.com/office/drawing/2014/main" id="{D52B08C5-1FA4-850C-847B-B1103480FF4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315339" y="3438243"/>
              <a:ext cx="512518" cy="21917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 w="9525">
              <a:solidFill>
                <a:schemeClr val="tx1"/>
              </a:solidFill>
              <a:miter lim="800000"/>
              <a:headEnd/>
              <a:tailEnd/>
            </a:ln>
            <a:effectLst/>
          </p:spPr>
          <p:txBody>
            <a:bodyPr wrap="square" tIns="0">
              <a:noAutofit/>
            </a:bodyPr>
            <a:lstStyle/>
            <a:p>
              <a:pPr algn="l" rtl="0" eaLnBrk="0" fontAlgn="base" hangingPunct="0">
                <a:spcBef>
                  <a:spcPct val="50000"/>
                </a:spcBef>
                <a:spcAft>
                  <a:spcPct val="0"/>
                </a:spcAft>
              </a:pPr>
              <a:endParaRPr lang="en-US" sz="1200" dirty="0">
                <a:effectLst/>
                <a:latin typeface="Consolas"/>
                <a:cs typeface="Consolas"/>
              </a:endParaRPr>
            </a:p>
          </p:txBody>
        </p:sp>
        <p:grpSp>
          <p:nvGrpSpPr>
            <p:cNvPr id="50" name="Group 49">
              <a:extLst>
                <a:ext uri="{FF2B5EF4-FFF2-40B4-BE49-F238E27FC236}">
                  <a16:creationId xmlns:a16="http://schemas.microsoft.com/office/drawing/2014/main" id="{3A139005-C023-404C-2FBB-D4A2F9EBC62C}"/>
                </a:ext>
              </a:extLst>
            </p:cNvPr>
            <p:cNvGrpSpPr/>
            <p:nvPr/>
          </p:nvGrpSpPr>
          <p:grpSpPr>
            <a:xfrm>
              <a:off x="6571598" y="3270219"/>
              <a:ext cx="1152308" cy="844417"/>
              <a:chOff x="6712412" y="2680363"/>
              <a:chExt cx="1152308" cy="844417"/>
            </a:xfrm>
          </p:grpSpPr>
          <p:sp>
            <p:nvSpPr>
              <p:cNvPr id="51" name="Oval 25">
                <a:extLst>
                  <a:ext uri="{FF2B5EF4-FFF2-40B4-BE49-F238E27FC236}">
                    <a16:creationId xmlns:a16="http://schemas.microsoft.com/office/drawing/2014/main" id="{12792897-0E87-74E4-A392-7BA585A66DB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67684" y="3137429"/>
                <a:ext cx="597036" cy="387351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/>
                <a:r>
                  <a:rPr lang="en-US" sz="1200" dirty="0">
                    <a:latin typeface="Consolas"/>
                    <a:cs typeface="Consolas"/>
                  </a:rPr>
                  <a:t>(1,2)</a:t>
                </a:r>
              </a:p>
            </p:txBody>
          </p:sp>
          <p:sp>
            <p:nvSpPr>
              <p:cNvPr id="68" name="Oval 25">
                <a:extLst>
                  <a:ext uri="{FF2B5EF4-FFF2-40B4-BE49-F238E27FC236}">
                    <a16:creationId xmlns:a16="http://schemas.microsoft.com/office/drawing/2014/main" id="{3FD12643-B5A1-F265-A5C3-6E5C0B47F103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53244" y="2680363"/>
                <a:ext cx="597036" cy="387351"/>
              </a:xfrm>
              <a:prstGeom prst="ellips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/>
              </a:ln>
              <a:effectLst/>
            </p:spPr>
            <p:txBody>
              <a:bodyPr wrap="none" anchor="ctr"/>
              <a:lstStyle/>
              <a:p>
                <a:pPr algn="ctr"/>
                <a:r>
                  <a:rPr lang="en-US" sz="1200" dirty="0">
                    <a:latin typeface="Consolas"/>
                    <a:cs typeface="Consolas"/>
                  </a:rPr>
                  <a:t>(2,5)</a:t>
                </a:r>
              </a:p>
            </p:txBody>
          </p:sp>
          <p:sp>
            <p:nvSpPr>
              <p:cNvPr id="69" name="Line 30">
                <a:extLst>
                  <a:ext uri="{FF2B5EF4-FFF2-40B4-BE49-F238E27FC236}">
                    <a16:creationId xmlns:a16="http://schemas.microsoft.com/office/drawing/2014/main" id="{93145DCA-FF96-AD5E-99FE-56F6430B3A0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 flipV="1">
                <a:off x="6712412" y="2882214"/>
                <a:ext cx="540832" cy="66675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/>
              </a:p>
            </p:txBody>
          </p:sp>
          <p:sp>
            <p:nvSpPr>
              <p:cNvPr id="70" name="Line 31">
                <a:extLst>
                  <a:ext uri="{FF2B5EF4-FFF2-40B4-BE49-F238E27FC236}">
                    <a16:creationId xmlns:a16="http://schemas.microsoft.com/office/drawing/2014/main" id="{4C558A87-F2C6-1EBD-397E-6A60EDEC8082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6742002" y="3128181"/>
                <a:ext cx="511242" cy="153721"/>
              </a:xfrm>
              <a:prstGeom prst="line">
                <a:avLst/>
              </a:prstGeom>
              <a:noFill/>
              <a:ln w="9525">
                <a:solidFill>
                  <a:schemeClr val="tx1"/>
                </a:solidFill>
                <a:round/>
                <a:headEnd/>
                <a:tailEnd type="triangle" w="med" len="med"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txBody>
              <a:bodyPr/>
              <a:lstStyle/>
              <a:p>
                <a:endParaRPr lang="en-US" dirty="0"/>
              </a:p>
            </p:txBody>
          </p:sp>
        </p:grpSp>
      </p:grpSp>
      <p:sp>
        <p:nvSpPr>
          <p:cNvPr id="12" name="AutoShape 7">
            <a:extLst>
              <a:ext uri="{FF2B5EF4-FFF2-40B4-BE49-F238E27FC236}">
                <a16:creationId xmlns:a16="http://schemas.microsoft.com/office/drawing/2014/main" id="{D255DB5F-660A-0E4A-E37D-CED2DC25951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32971" y="3297060"/>
            <a:ext cx="825117" cy="602266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46800" rIns="0" rtlCol="0" anchor="ctr" anchorCtr="0"/>
          <a:lstStyle/>
          <a:p>
            <a:pPr algn="r">
              <a:spcBef>
                <a:spcPts val="600"/>
              </a:spcBef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 variables</a:t>
            </a:r>
          </a:p>
        </p:txBody>
      </p:sp>
      <p:sp>
        <p:nvSpPr>
          <p:cNvPr id="13" name="AutoShape 7">
            <a:extLst>
              <a:ext uri="{FF2B5EF4-FFF2-40B4-BE49-F238E27FC236}">
                <a16:creationId xmlns:a16="http://schemas.microsoft.com/office/drawing/2014/main" id="{9B5B5718-8132-F629-21FC-FDAADD3CC1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81879" y="2781168"/>
            <a:ext cx="788240" cy="602266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46800" rIns="0" rtlCol="0" anchor="ctr" anchorCtr="0"/>
          <a:lstStyle/>
          <a:p>
            <a:pPr algn="r">
              <a:lnSpc>
                <a:spcPts val="1380"/>
              </a:lnSpc>
              <a:spcBef>
                <a:spcPts val="600"/>
              </a:spcBef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primitive variable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2C53708-3EF7-7906-233D-0319E6A2C4C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8670" y="2599828"/>
            <a:ext cx="3115559" cy="1466426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72000" tIns="108000" rIns="0" bIns="28800" anchor="t" anchorCtr="0"/>
          <a:lstStyle/>
          <a:p>
            <a:pPr>
              <a:spcBef>
                <a:spcPts val="600"/>
              </a:spcBef>
            </a:pPr>
            <a:r>
              <a:rPr lang="en-US" sz="14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400" dirty="0">
                <a:solidFill>
                  <a:srgbClr val="00703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// client code (in any class)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int x = 17;</a:t>
            </a:r>
          </a:p>
          <a:p>
            <a:pPr>
              <a:spcBef>
                <a:spcPts val="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...</a:t>
            </a:r>
          </a:p>
          <a:p>
            <a:pPr>
              <a:spcBef>
                <a:spcPts val="2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Fraction </a:t>
            </a:r>
            <a:r>
              <a:rPr lang="en-US" sz="1200" dirty="0">
                <a:solidFill>
                  <a:srgbClr val="7E504F"/>
                </a:solidFill>
                <a:latin typeface="Consolas"/>
                <a:ea typeface="Consolas"/>
                <a:cs typeface="Consolas"/>
              </a:rPr>
              <a:t>a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= </a:t>
            </a:r>
            <a:r>
              <a:rPr lang="en-US" sz="1200" dirty="0">
                <a:solidFill>
                  <a:srgbClr val="931968"/>
                </a:solidFill>
                <a:latin typeface="Consolas"/>
                <a:ea typeface="Consolas"/>
                <a:cs typeface="Consolas"/>
              </a:rPr>
              <a:t>new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Fraction(2,5);</a:t>
            </a:r>
          </a:p>
          <a:p>
            <a:pPr>
              <a:spcBef>
                <a:spcPts val="2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Fraction </a:t>
            </a:r>
            <a:r>
              <a:rPr lang="en-US" sz="1200" dirty="0">
                <a:solidFill>
                  <a:srgbClr val="7E504F"/>
                </a:solidFill>
                <a:latin typeface="Consolas"/>
                <a:ea typeface="Consolas"/>
                <a:cs typeface="Consolas"/>
              </a:rPr>
              <a:t>b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= </a:t>
            </a:r>
            <a:r>
              <a:rPr lang="en-US" sz="1200" dirty="0">
                <a:solidFill>
                  <a:srgbClr val="931968"/>
                </a:solidFill>
                <a:latin typeface="Consolas"/>
                <a:ea typeface="Consolas"/>
                <a:cs typeface="Consolas"/>
              </a:rPr>
              <a:t>new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Fraction(4,8);</a:t>
            </a:r>
          </a:p>
          <a:p>
            <a:pPr>
              <a:spcBef>
                <a:spcPts val="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...</a:t>
            </a:r>
          </a:p>
          <a:p>
            <a:pPr>
              <a:spcBef>
                <a:spcPts val="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1C3C3C5E-65D9-E4BD-30B7-1854F15A1205}"/>
              </a:ext>
            </a:extLst>
          </p:cNvPr>
          <p:cNvSpPr/>
          <p:nvPr/>
        </p:nvSpPr>
        <p:spPr bwMode="auto">
          <a:xfrm>
            <a:off x="4684929" y="1044772"/>
            <a:ext cx="375357" cy="23051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ＭＳ Ｐゴシック" charset="-128"/>
                <a:cs typeface="Times New Roman" panose="02020603050405020304" pitchFamily="18" charset="0"/>
              </a:rPr>
              <a:t>API</a:t>
            </a:r>
          </a:p>
        </p:txBody>
      </p:sp>
      <p:sp>
        <p:nvSpPr>
          <p:cNvPr id="4" name="Right Arrow 3">
            <a:extLst>
              <a:ext uri="{FF2B5EF4-FFF2-40B4-BE49-F238E27FC236}">
                <a16:creationId xmlns:a16="http://schemas.microsoft.com/office/drawing/2014/main" id="{2F41BED3-769C-84D1-E1C9-EFED28D196D9}"/>
              </a:ext>
            </a:extLst>
          </p:cNvPr>
          <p:cNvSpPr/>
          <p:nvPr/>
        </p:nvSpPr>
        <p:spPr bwMode="auto">
          <a:xfrm>
            <a:off x="81348" y="3322229"/>
            <a:ext cx="611573" cy="334536"/>
          </a:xfrm>
          <a:prstGeom prst="rightArrow">
            <a:avLst/>
          </a:prstGeom>
          <a:solidFill>
            <a:schemeClr val="tx2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mic Sans MS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784660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45DAC749-7F4C-E5C8-BE45-FACEDC07BC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3202" y="1000370"/>
            <a:ext cx="6290586" cy="4567051"/>
          </a:xfrm>
          <a:prstGeom prst="rect">
            <a:avLst/>
          </a:prstGeom>
          <a:noFill/>
          <a:ln w="9525">
            <a:solidFill>
              <a:srgbClr val="293973"/>
            </a:solidFill>
            <a:miter lim="800000"/>
            <a:headEnd/>
            <a:tailEnd/>
          </a:ln>
          <a:effectLst/>
        </p:spPr>
        <p:txBody>
          <a:bodyPr lIns="108000" tIns="86400" rIns="0" bIns="0" anchor="t" anchorCtr="0"/>
          <a:lstStyle/>
          <a:p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Represents a signed fraction, like 2/3 or -1/5. */</a:t>
            </a:r>
          </a:p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class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Fraction</a:t>
            </a:r>
            <a:r>
              <a:rPr lang="en-US" sz="1200" dirty="0">
                <a:latin typeface="Consolas"/>
                <a:ea typeface="Consolas"/>
                <a:cs typeface="Consolas"/>
              </a:rPr>
              <a:t> {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Constructs a fraction from the two integers */</a:t>
            </a:r>
            <a:endParaRPr lang="en-US" sz="1200" dirty="0">
              <a:solidFill>
                <a:srgbClr val="00579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</a:t>
            </a:r>
            <a:r>
              <a:rPr lang="en-US" sz="1200" dirty="0">
                <a:latin typeface="Consolas"/>
                <a:ea typeface="Consolas"/>
                <a:cs typeface="Consolas"/>
              </a:rPr>
              <a:t>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Fraction</a:t>
            </a:r>
            <a:r>
              <a:rPr lang="en-US" sz="1200" dirty="0">
                <a:latin typeface="Consolas"/>
                <a:ea typeface="Consolas"/>
                <a:cs typeface="Consolas"/>
              </a:rPr>
              <a:t>(int numerator, int denominator)     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Returns the numerator of this fraction */</a:t>
            </a: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int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getNumerator</a:t>
            </a:r>
            <a:r>
              <a:rPr lang="en-US" sz="1200" dirty="0">
                <a:latin typeface="Consolas"/>
                <a:ea typeface="Consolas"/>
                <a:cs typeface="Consolas"/>
              </a:rPr>
              <a:t>()      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Returns the denominator of this fraction */</a:t>
            </a: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int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getDenominator</a:t>
            </a:r>
            <a:r>
              <a:rPr lang="en-US" sz="1200" dirty="0">
                <a:latin typeface="Consolas"/>
                <a:ea typeface="Consolas"/>
                <a:cs typeface="Consolas"/>
              </a:rPr>
              <a:t>()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Returns a fraction which is the sum of this fraction and the other one. */</a:t>
            </a: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Fraction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add</a:t>
            </a:r>
            <a:r>
              <a:rPr lang="en-US" sz="1200" dirty="0">
                <a:latin typeface="Consolas"/>
                <a:ea typeface="Consolas"/>
                <a:cs typeface="Consolas"/>
              </a:rPr>
              <a:t>(Fraction other)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Returns a fraction which is the product of this fraction and the other one. */</a:t>
            </a: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Fraction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multiply</a:t>
            </a:r>
            <a:r>
              <a:rPr lang="en-US" sz="1200" dirty="0">
                <a:latin typeface="Consolas"/>
                <a:ea typeface="Consolas"/>
                <a:cs typeface="Consolas"/>
              </a:rPr>
              <a:t>(Fraction other)</a:t>
            </a:r>
          </a:p>
          <a:p>
            <a:pPr>
              <a:spcBef>
                <a:spcPts val="600"/>
              </a:spcBef>
            </a:pP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/** Returns the inverse of this fraction. */</a:t>
            </a: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Fraction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invert</a:t>
            </a:r>
            <a:r>
              <a:rPr lang="en-US" sz="1200" dirty="0">
                <a:latin typeface="Consolas"/>
                <a:ea typeface="Consolas"/>
                <a:cs typeface="Consolas"/>
              </a:rPr>
              <a:t>()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Returns a textual representation of this fraction,</a:t>
            </a:r>
          </a:p>
          <a:p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*  in the form "numerator/denominator". */</a:t>
            </a: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String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toString</a:t>
            </a:r>
            <a:r>
              <a:rPr lang="en-US" sz="1200" dirty="0">
                <a:latin typeface="Consolas"/>
                <a:ea typeface="Consolas"/>
                <a:cs typeface="Consolas"/>
              </a:rPr>
              <a:t>()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7034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// More Fraction methods</a:t>
            </a:r>
            <a:endParaRPr lang="en-US" sz="1200" dirty="0">
              <a:solidFill>
                <a:srgbClr val="007034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}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18A1F0AC-5F87-994A-A74B-D9DE6159C09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85860" y="203538"/>
            <a:ext cx="7867548" cy="457200"/>
          </a:xfrm>
        </p:spPr>
        <p:txBody>
          <a:bodyPr/>
          <a:lstStyle/>
          <a:p>
            <a:r>
              <a:rPr kumimoji="0" lang="en-US" dirty="0"/>
              <a:t>Fraction abstraction </a:t>
            </a:r>
            <a:r>
              <a:rPr kumimoji="0"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(API / class skeleton)</a:t>
            </a:r>
            <a:endParaRPr kumimoji="0" lang="en-US" sz="1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F49C2BE-567F-0882-46A9-889EA300D5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5859" y="692875"/>
            <a:ext cx="3379559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latin typeface="Consolas"/>
                <a:cs typeface="Consolas"/>
              </a:rPr>
              <a:t>Fraction</a:t>
            </a:r>
            <a:r>
              <a:rPr lang="en-US" sz="1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API / class skeleton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8165DD0-5D24-CD30-B330-7BCB9E2B92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2122" y="1276034"/>
            <a:ext cx="1418307" cy="5539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latin typeface="Consolas"/>
                <a:cs typeface="Consolas"/>
              </a:rPr>
              <a:t>Fraction</a:t>
            </a:r>
            <a:r>
              <a:rPr lang="en-US" sz="1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abstraction</a:t>
            </a:r>
            <a:endParaRPr lang="en-US" sz="14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785FA95B-2B7E-54DB-7846-B95C5D8CE043}"/>
              </a:ext>
            </a:extLst>
          </p:cNvPr>
          <p:cNvSpPr/>
          <p:nvPr/>
        </p:nvSpPr>
        <p:spPr bwMode="auto">
          <a:xfrm>
            <a:off x="6425430" y="1060062"/>
            <a:ext cx="375357" cy="23051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ＭＳ Ｐゴシック" charset="-128"/>
                <a:cs typeface="Times New Roman" panose="02020603050405020304" pitchFamily="18" charset="0"/>
              </a:rPr>
              <a:t>API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937DD0E-7C96-0665-E68B-B818DB9BE07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477" r="20213"/>
          <a:stretch/>
        </p:blipFill>
        <p:spPr>
          <a:xfrm>
            <a:off x="633571" y="1553033"/>
            <a:ext cx="329074" cy="327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7397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FA202D-9DC7-6C8D-81F3-50887297F8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1EE79F6-D205-AADC-1FE3-BC18F7C62D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3202" y="1000370"/>
            <a:ext cx="6290586" cy="4567051"/>
          </a:xfrm>
          <a:prstGeom prst="rect">
            <a:avLst/>
          </a:prstGeom>
          <a:noFill/>
          <a:ln w="9525">
            <a:solidFill>
              <a:srgbClr val="293973"/>
            </a:solidFill>
            <a:miter lim="800000"/>
            <a:headEnd/>
            <a:tailEnd/>
          </a:ln>
          <a:effectLst/>
        </p:spPr>
        <p:txBody>
          <a:bodyPr lIns="108000" tIns="86400" rIns="0" bIns="0" anchor="t" anchorCtr="0"/>
          <a:lstStyle/>
          <a:p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Represents a signed fraction, like 2/3 or -1/5. */</a:t>
            </a:r>
          </a:p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class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Fraction</a:t>
            </a:r>
            <a:r>
              <a:rPr lang="en-US" sz="1200" dirty="0">
                <a:latin typeface="Consolas"/>
                <a:ea typeface="Consolas"/>
                <a:cs typeface="Consolas"/>
              </a:rPr>
              <a:t> {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Constructs a fraction from the two integers */</a:t>
            </a:r>
            <a:endParaRPr lang="en-US" sz="1200" dirty="0">
              <a:solidFill>
                <a:srgbClr val="00579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</a:t>
            </a:r>
            <a:r>
              <a:rPr lang="en-US" sz="1200" dirty="0">
                <a:latin typeface="Consolas"/>
                <a:ea typeface="Consolas"/>
                <a:cs typeface="Consolas"/>
              </a:rPr>
              <a:t>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Fraction</a:t>
            </a:r>
            <a:r>
              <a:rPr lang="en-US" sz="1200" dirty="0">
                <a:latin typeface="Consolas"/>
                <a:ea typeface="Consolas"/>
                <a:cs typeface="Consolas"/>
              </a:rPr>
              <a:t>(int numerator, int denominator)     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Returns the numerator of this fraction */</a:t>
            </a: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int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getNumerator</a:t>
            </a:r>
            <a:r>
              <a:rPr lang="en-US" sz="1200" dirty="0">
                <a:latin typeface="Consolas"/>
                <a:ea typeface="Consolas"/>
                <a:cs typeface="Consolas"/>
              </a:rPr>
              <a:t>()      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Returns the denominator of this fraction */</a:t>
            </a: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int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getDenominator</a:t>
            </a:r>
            <a:r>
              <a:rPr lang="en-US" sz="1200" dirty="0">
                <a:latin typeface="Consolas"/>
                <a:ea typeface="Consolas"/>
                <a:cs typeface="Consolas"/>
              </a:rPr>
              <a:t>()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Returns a fraction which is the sum of this fraction and the other one. */</a:t>
            </a: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Fraction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add</a:t>
            </a:r>
            <a:r>
              <a:rPr lang="en-US" sz="1200" dirty="0">
                <a:latin typeface="Consolas"/>
                <a:ea typeface="Consolas"/>
                <a:cs typeface="Consolas"/>
              </a:rPr>
              <a:t>(Fraction other)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Returns a fraction which is the product of this fraction and the other one. */</a:t>
            </a: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Fraction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multiply</a:t>
            </a:r>
            <a:r>
              <a:rPr lang="en-US" sz="1200" dirty="0">
                <a:latin typeface="Consolas"/>
                <a:ea typeface="Consolas"/>
                <a:cs typeface="Consolas"/>
              </a:rPr>
              <a:t>(Fraction other)</a:t>
            </a:r>
          </a:p>
          <a:p>
            <a:pPr>
              <a:spcBef>
                <a:spcPts val="600"/>
              </a:spcBef>
            </a:pP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/** Returns the inverse of this fraction. */</a:t>
            </a: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Fraction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invert</a:t>
            </a:r>
            <a:r>
              <a:rPr lang="en-US" sz="1200" dirty="0">
                <a:latin typeface="Consolas"/>
                <a:ea typeface="Consolas"/>
                <a:cs typeface="Consolas"/>
              </a:rPr>
              <a:t>()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Returns a textual representation of this fraction,</a:t>
            </a:r>
          </a:p>
          <a:p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*  in the form "numerator/denominator". */</a:t>
            </a: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String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toString</a:t>
            </a:r>
            <a:r>
              <a:rPr lang="en-US" sz="1200" dirty="0">
                <a:latin typeface="Consolas"/>
                <a:ea typeface="Consolas"/>
                <a:cs typeface="Consolas"/>
              </a:rPr>
              <a:t>()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7034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// More Fraction methods</a:t>
            </a:r>
            <a:endParaRPr lang="en-US" sz="1200" dirty="0">
              <a:solidFill>
                <a:srgbClr val="007034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}</a:t>
            </a:r>
          </a:p>
        </p:txBody>
      </p:sp>
      <p:sp>
        <p:nvSpPr>
          <p:cNvPr id="6" name="Rectangle 3">
            <a:extLst>
              <a:ext uri="{FF2B5EF4-FFF2-40B4-BE49-F238E27FC236}">
                <a16:creationId xmlns:a16="http://schemas.microsoft.com/office/drawing/2014/main" id="{C39027C0-9EFE-5A8F-7501-AF09EDE6D1A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85860" y="203538"/>
            <a:ext cx="7867548" cy="457200"/>
          </a:xfrm>
        </p:spPr>
        <p:txBody>
          <a:bodyPr/>
          <a:lstStyle/>
          <a:p>
            <a:r>
              <a:rPr kumimoji="0" lang="en-US" dirty="0"/>
              <a:t>The </a:t>
            </a:r>
            <a:r>
              <a:rPr kumimoji="0"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toString()</a:t>
            </a:r>
            <a:r>
              <a:rPr kumimoji="0" lang="en-US" dirty="0"/>
              <a:t> method</a:t>
            </a:r>
            <a:endParaRPr kumimoji="0" lang="en-US" sz="1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4C5E242-F651-FDAE-6C31-46AECB1DFF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5859" y="692875"/>
            <a:ext cx="3379559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latin typeface="Consolas"/>
                <a:cs typeface="Consolas"/>
              </a:rPr>
              <a:t>Fraction</a:t>
            </a:r>
            <a:r>
              <a:rPr lang="en-US" sz="1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API / class skeleton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21A8482-474D-2CDD-5526-F0C992025F4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2122" y="1276034"/>
            <a:ext cx="1418307" cy="5539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latin typeface="Consolas"/>
                <a:cs typeface="Consolas"/>
              </a:rPr>
              <a:t>Fraction</a:t>
            </a:r>
            <a:r>
              <a:rPr lang="en-US" sz="1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abstraction</a:t>
            </a:r>
            <a:endParaRPr lang="en-US" sz="14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Right Arrow 1">
            <a:extLst>
              <a:ext uri="{FF2B5EF4-FFF2-40B4-BE49-F238E27FC236}">
                <a16:creationId xmlns:a16="http://schemas.microsoft.com/office/drawing/2014/main" id="{22B58CAC-2ED0-2205-1574-08370BABF110}"/>
              </a:ext>
            </a:extLst>
          </p:cNvPr>
          <p:cNvSpPr/>
          <p:nvPr/>
        </p:nvSpPr>
        <p:spPr bwMode="auto">
          <a:xfrm>
            <a:off x="344868" y="4743467"/>
            <a:ext cx="611573" cy="334536"/>
          </a:xfrm>
          <a:prstGeom prst="rightArrow">
            <a:avLst/>
          </a:prstGeom>
          <a:solidFill>
            <a:schemeClr val="tx2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mic Sans MS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113DC9C7-DF23-9B34-7B34-AA2D52A005D4}"/>
              </a:ext>
            </a:extLst>
          </p:cNvPr>
          <p:cNvSpPr/>
          <p:nvPr/>
        </p:nvSpPr>
        <p:spPr bwMode="auto">
          <a:xfrm>
            <a:off x="6425430" y="1060062"/>
            <a:ext cx="375357" cy="23051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ＭＳ Ｐゴシック" charset="-128"/>
                <a:cs typeface="Times New Roman" panose="02020603050405020304" pitchFamily="18" charset="0"/>
              </a:rPr>
              <a:t>API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EC5A413-2B7B-B68A-E35D-2AEC1201B3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477" r="20213"/>
          <a:stretch/>
        </p:blipFill>
        <p:spPr>
          <a:xfrm>
            <a:off x="633571" y="1553033"/>
            <a:ext cx="329074" cy="327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66421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dirty="0"/>
              <a:t>The </a:t>
            </a:r>
            <a:r>
              <a:rPr kumimoji="0" lang="en-US" sz="1800" dirty="0">
                <a:latin typeface="Consolas" panose="020B0609020204030204" pitchFamily="49" charset="0"/>
                <a:cs typeface="Consolas" panose="020B0609020204030204" pitchFamily="49" charset="0"/>
              </a:rPr>
              <a:t>toString()</a:t>
            </a:r>
            <a:r>
              <a:rPr kumimoji="0" lang="en-US" dirty="0"/>
              <a:t> method</a:t>
            </a:r>
            <a:endParaRPr kumimoji="0" lang="en-US" sz="18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00AC7B6-54BF-36DD-AC7E-4532C36042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3202" y="1000370"/>
            <a:ext cx="6290586" cy="2370755"/>
          </a:xfrm>
          <a:prstGeom prst="rect">
            <a:avLst/>
          </a:prstGeom>
          <a:noFill/>
          <a:ln w="9525">
            <a:solidFill>
              <a:srgbClr val="293973"/>
            </a:solidFill>
            <a:miter lim="800000"/>
            <a:headEnd/>
            <a:tailEnd/>
          </a:ln>
          <a:effectLst/>
        </p:spPr>
        <p:txBody>
          <a:bodyPr lIns="108000" tIns="86400" rIns="0" bIns="0" anchor="t" anchorCtr="0"/>
          <a:lstStyle/>
          <a:p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Represents a signed fraction, like 2/3 or -1/5. */</a:t>
            </a:r>
          </a:p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class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Fraction</a:t>
            </a:r>
            <a:r>
              <a:rPr lang="en-US" sz="1200" dirty="0">
                <a:latin typeface="Consolas"/>
                <a:ea typeface="Consolas"/>
                <a:cs typeface="Consolas"/>
              </a:rPr>
              <a:t> {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Constructs a fraction from the two integers */</a:t>
            </a:r>
            <a:endParaRPr lang="en-US" sz="1200" dirty="0">
              <a:solidFill>
                <a:srgbClr val="00579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</a:t>
            </a:r>
            <a:r>
              <a:rPr lang="en-US" sz="1200" dirty="0">
                <a:latin typeface="Consolas"/>
                <a:ea typeface="Consolas"/>
                <a:cs typeface="Consolas"/>
              </a:rPr>
              <a:t>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Fraction</a:t>
            </a:r>
            <a:r>
              <a:rPr lang="en-US" sz="1200" dirty="0">
                <a:latin typeface="Consolas"/>
                <a:ea typeface="Consolas"/>
                <a:cs typeface="Consolas"/>
              </a:rPr>
              <a:t>(int numerator, int denominator)     </a:t>
            </a:r>
          </a:p>
          <a:p>
            <a:pPr>
              <a:spcBef>
                <a:spcPts val="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</a:p>
          <a:p>
            <a:pPr>
              <a:spcBef>
                <a:spcPts val="600"/>
              </a:spcBef>
            </a:pP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/** Returns a textual representation of this fraction,</a:t>
            </a:r>
          </a:p>
          <a:p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*  in the form "numerator/denominator". */</a:t>
            </a: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String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toString</a:t>
            </a:r>
            <a:r>
              <a:rPr lang="en-US" sz="1200" dirty="0">
                <a:latin typeface="Consolas"/>
                <a:ea typeface="Consolas"/>
                <a:cs typeface="Consolas"/>
              </a:rPr>
              <a:t>()</a:t>
            </a:r>
          </a:p>
          <a:p>
            <a:pPr>
              <a:spcBef>
                <a:spcPts val="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latin typeface="Consolas" panose="020B0609020204030204" pitchFamily="49" charset="0"/>
                <a:ea typeface="Consolas"/>
                <a:cs typeface="Consolas" panose="020B0609020204030204" pitchFamily="49" charset="0"/>
              </a:rPr>
              <a:t>...</a:t>
            </a:r>
            <a:endParaRPr lang="en-US" sz="1200" dirty="0">
              <a:latin typeface="Consolas" panose="020B0609020204030204" pitchFamily="49" charset="0"/>
              <a:ea typeface="Consolas"/>
              <a:cs typeface="Consolas" panose="020B0609020204030204" pitchFamily="49" charset="0"/>
            </a:endParaRP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}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C1B83C-BB91-829C-4735-40FEC09A40FA}"/>
              </a:ext>
            </a:extLst>
          </p:cNvPr>
          <p:cNvSpPr txBox="1"/>
          <p:nvPr/>
        </p:nvSpPr>
        <p:spPr>
          <a:xfrm>
            <a:off x="8819909" y="292839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1" name="AutoShape 7">
            <a:extLst>
              <a:ext uri="{FF2B5EF4-FFF2-40B4-BE49-F238E27FC236}">
                <a16:creationId xmlns:a16="http://schemas.microsoft.com/office/drawing/2014/main" id="{F55D0FE2-D1AA-8A7B-CF9B-9C43119DDA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12991" y="704082"/>
            <a:ext cx="3599283" cy="2289793"/>
          </a:xfrm>
          <a:prstGeom prst="roundRect">
            <a:avLst>
              <a:gd name="adj" fmla="val 16667"/>
            </a:avLst>
          </a:prstGeom>
          <a:solidFill>
            <a:srgbClr val="FFF6E4"/>
          </a:solidFill>
          <a:ln>
            <a:noFill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46800" rIns="0" rtlCol="0" anchor="ctr" anchorCtr="0"/>
          <a:lstStyle/>
          <a:p>
            <a:pPr>
              <a:spcBef>
                <a:spcPts val="600"/>
              </a:spcBef>
            </a:pPr>
            <a:r>
              <a:rPr lang="en-US" sz="1400" u="sng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toString</a:t>
            </a:r>
          </a:p>
          <a:p>
            <a:pPr marL="180975" indent="-180975">
              <a:spcBef>
                <a:spcPts val="400"/>
              </a:spcBef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method that returns a textual representation of the current object</a:t>
            </a:r>
          </a:p>
          <a:p>
            <a:pPr marL="180975" indent="-180975">
              <a:spcBef>
                <a:spcPts val="400"/>
              </a:spcBef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Basic debugging service</a:t>
            </a:r>
          </a:p>
          <a:p>
            <a:pPr marL="180975" indent="-180975">
              <a:spcBef>
                <a:spcPts val="400"/>
              </a:spcBef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It’s the responsibility of the class designer to write a </a:t>
            </a:r>
            <a:r>
              <a:rPr lang="en-US" sz="12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toString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method</a:t>
            </a:r>
          </a:p>
          <a:p>
            <a:pPr marL="180975" indent="-180975">
              <a:spcBef>
                <a:spcPts val="400"/>
              </a:spcBef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Why? Because programmers who write client code that uses the class expect to be able to use a </a:t>
            </a:r>
            <a:r>
              <a:rPr lang="en-US" sz="12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toString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method.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F10934CF-E06F-A9E7-5DD8-819B61EB78D9}"/>
              </a:ext>
            </a:extLst>
          </p:cNvPr>
          <p:cNvGrpSpPr/>
          <p:nvPr/>
        </p:nvGrpSpPr>
        <p:grpSpPr>
          <a:xfrm>
            <a:off x="573201" y="3508643"/>
            <a:ext cx="6895010" cy="2233237"/>
            <a:chOff x="573201" y="3508643"/>
            <a:chExt cx="6895010" cy="2233237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7439B7B-CC9C-5897-94E3-99F0141563F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394398" y="3816420"/>
              <a:ext cx="2073813" cy="1019190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rgbClr val="293973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08000" tIns="86400" rIns="0" bIns="0" anchor="t" anchorCtr="0"/>
            <a:lstStyle/>
            <a:p>
              <a:pPr>
                <a:lnSpc>
                  <a:spcPts val="2040"/>
                </a:lnSpc>
                <a:spcBef>
                  <a:spcPts val="200"/>
                </a:spcBef>
              </a:pPr>
              <a:r>
                <a:rPr lang="en-US" sz="1200" b="1" dirty="0">
                  <a:solidFill>
                    <a:srgbClr val="931968"/>
                  </a:solidFill>
                  <a:latin typeface="Consolas"/>
                  <a:ea typeface="Consolas"/>
                  <a:cs typeface="Consolas"/>
                </a:rPr>
                <a:t> </a:t>
              </a:r>
              <a:r>
                <a:rPr lang="en-US" sz="1200" b="1" dirty="0">
                  <a:latin typeface="Consolas"/>
                  <a:ea typeface="Consolas"/>
                  <a:cs typeface="Consolas"/>
                </a:rPr>
                <a:t>% </a:t>
              </a:r>
              <a:r>
                <a:rPr lang="en-US" sz="1200" dirty="0">
                  <a:latin typeface="Consolas"/>
                  <a:ea typeface="Consolas"/>
                  <a:cs typeface="Consolas"/>
                </a:rPr>
                <a:t>java FractionDemo</a:t>
              </a:r>
            </a:p>
            <a:p>
              <a:pPr>
                <a:lnSpc>
                  <a:spcPts val="2040"/>
                </a:lnSpc>
                <a:spcBef>
                  <a:spcPts val="200"/>
                </a:spcBef>
              </a:pPr>
              <a:r>
                <a:rPr lang="en-US" sz="1200" b="1" dirty="0">
                  <a:latin typeface="Consolas"/>
                  <a:ea typeface="Consolas"/>
                  <a:cs typeface="Consolas"/>
                </a:rPr>
                <a:t> </a:t>
              </a:r>
              <a:r>
                <a:rPr lang="en-US" sz="1200" dirty="0">
                  <a:latin typeface="Consolas"/>
                  <a:ea typeface="Consolas"/>
                  <a:cs typeface="Consolas"/>
                </a:rPr>
                <a:t>a = 2/5</a:t>
              </a:r>
            </a:p>
            <a:p>
              <a:pPr>
                <a:lnSpc>
                  <a:spcPts val="2040"/>
                </a:lnSpc>
                <a:spcBef>
                  <a:spcPts val="200"/>
                </a:spcBef>
              </a:pPr>
              <a:r>
                <a:rPr lang="en-US" sz="1200" dirty="0">
                  <a:latin typeface="Consolas"/>
                  <a:ea typeface="Consolas"/>
                  <a:cs typeface="Consolas"/>
                </a:rPr>
                <a:t> b = 1/2</a:t>
              </a:r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29AB31C-2922-FAA5-DC83-A7ACE6C73A1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3202" y="3847197"/>
              <a:ext cx="4458342" cy="1894683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rgbClr val="293973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08000" tIns="86400" rIns="0" bIns="0" anchor="t" anchorCtr="0"/>
            <a:lstStyle/>
            <a:p>
              <a:pPr>
                <a:lnSpc>
                  <a:spcPts val="1740"/>
                </a:lnSpc>
                <a:spcBef>
                  <a:spcPts val="200"/>
                </a:spcBef>
              </a:pPr>
              <a:r>
                <a:rPr lang="en-US" sz="1200" dirty="0">
                  <a:latin typeface="Consolas"/>
                  <a:ea typeface="Consolas"/>
                  <a:cs typeface="Consolas"/>
                </a:rPr>
                <a:t>public class FractionDemo {</a:t>
              </a:r>
            </a:p>
            <a:p>
              <a:pPr>
                <a:spcBef>
                  <a:spcPts val="200"/>
                </a:spcBef>
              </a:pPr>
              <a:r>
                <a:rPr lang="en-US" sz="1200" dirty="0">
                  <a:latin typeface="Consolas"/>
                  <a:ea typeface="Consolas"/>
                  <a:cs typeface="Consolas"/>
                </a:rPr>
                <a:t>   public static void main(String args[]) {</a:t>
              </a:r>
            </a:p>
            <a:p>
              <a:pPr>
                <a:spcBef>
                  <a:spcPts val="200"/>
                </a:spcBef>
              </a:pPr>
              <a:r>
                <a:rPr lang="en-US" sz="1200" dirty="0">
                  <a:latin typeface="Consolas"/>
                  <a:ea typeface="Consolas"/>
                  <a:cs typeface="Consolas"/>
                </a:rPr>
                <a:t>      Fraction a = new Fraction(2,5);</a:t>
              </a:r>
            </a:p>
            <a:p>
              <a:pPr>
                <a:spcBef>
                  <a:spcPts val="200"/>
                </a:spcBef>
              </a:pPr>
              <a:r>
                <a:rPr lang="en-US" sz="1200" dirty="0">
                  <a:latin typeface="Consolas"/>
                  <a:ea typeface="Consolas"/>
                  <a:cs typeface="Consolas"/>
                </a:rPr>
                <a:t>      Fraction b = new Fraction(3,6);</a:t>
              </a:r>
            </a:p>
            <a:p>
              <a:pPr>
                <a:spcBef>
                  <a:spcPts val="200"/>
                </a:spcBef>
              </a:pPr>
              <a:r>
                <a:rPr lang="en-US" sz="1200" dirty="0">
                  <a:latin typeface="Consolas"/>
                  <a:ea typeface="Consolas"/>
                  <a:cs typeface="Consolas"/>
                </a:rPr>
                <a:t>      System.out.println("a = " + a</a:t>
              </a:r>
              <a:r>
                <a:rPr lang="en-US" sz="1200" dirty="0">
                  <a:latin typeface="Consolas"/>
                  <a:cs typeface="Consolas"/>
                </a:rPr>
                <a:t>.</a:t>
              </a:r>
              <a:r>
                <a:rPr lang="en-US" sz="1200" dirty="0">
                  <a:solidFill>
                    <a:srgbClr val="3933FF"/>
                  </a:solidFill>
                  <a:latin typeface="Consolas"/>
                  <a:cs typeface="Consolas"/>
                </a:rPr>
                <a:t>toString</a:t>
              </a:r>
              <a:r>
                <a:rPr lang="en-US" sz="1200" dirty="0">
                  <a:latin typeface="Consolas"/>
                  <a:ea typeface="Consolas"/>
                  <a:cs typeface="Consolas"/>
                </a:rPr>
                <a:t>());</a:t>
              </a:r>
            </a:p>
            <a:p>
              <a:pPr>
                <a:spcBef>
                  <a:spcPts val="200"/>
                </a:spcBef>
              </a:pPr>
              <a:r>
                <a:rPr lang="en-US" sz="1200" dirty="0">
                  <a:latin typeface="Consolas"/>
                  <a:ea typeface="Consolas"/>
                  <a:cs typeface="Consolas"/>
                </a:rPr>
                <a:t>      System.out.println("b = " + b);</a:t>
              </a:r>
            </a:p>
            <a:p>
              <a:pPr>
                <a:spcBef>
                  <a:spcPts val="200"/>
                </a:spcBef>
              </a:pPr>
              <a:r>
                <a:rPr lang="en-US" sz="1200" dirty="0">
                  <a:latin typeface="Consolas"/>
                  <a:ea typeface="Consolas"/>
                  <a:cs typeface="Consolas"/>
                </a:rPr>
                <a:t>   }</a:t>
              </a:r>
            </a:p>
            <a:p>
              <a:pPr>
                <a:spcBef>
                  <a:spcPts val="200"/>
                </a:spcBef>
              </a:pPr>
              <a:r>
                <a:rPr lang="en-US" sz="1200" dirty="0">
                  <a:latin typeface="Consolas"/>
                  <a:ea typeface="Consolas"/>
                  <a:cs typeface="Consolas"/>
                </a:rPr>
                <a:t>}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B83C01BD-B608-5946-6765-252F6C32E8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3201" y="3508643"/>
              <a:ext cx="2916779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prstTxWarp prst="textNoShape">
                <a:avLst/>
              </a:prstTxWarp>
              <a:spAutoFit/>
            </a:bodyPr>
            <a:lstStyle/>
            <a:p>
              <a:r>
                <a:rPr lang="en-US" sz="1400" dirty="0">
                  <a:solidFill>
                    <a:srgbClr val="000000"/>
                  </a:solidFill>
                  <a:latin typeface="Times New Roman"/>
                  <a:cs typeface="Times New Roman"/>
                </a:rPr>
                <a:t>Client code (example)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87A42DA-AAAE-CEF4-E206-0CD2BF2DB335}"/>
              </a:ext>
            </a:extLst>
          </p:cNvPr>
          <p:cNvGrpSpPr/>
          <p:nvPr/>
        </p:nvGrpSpPr>
        <p:grpSpPr>
          <a:xfrm>
            <a:off x="1926027" y="5233740"/>
            <a:ext cx="5354449" cy="1090672"/>
            <a:chOff x="2701245" y="5645457"/>
            <a:chExt cx="5354449" cy="1090672"/>
          </a:xfrm>
        </p:grpSpPr>
        <p:sp>
          <p:nvSpPr>
            <p:cNvPr id="19" name="AutoShape 7">
              <a:extLst>
                <a:ext uri="{FF2B5EF4-FFF2-40B4-BE49-F238E27FC236}">
                  <a16:creationId xmlns:a16="http://schemas.microsoft.com/office/drawing/2014/main" id="{0CF32985-F50F-ED54-36A0-9215E1ABD0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01245" y="5994817"/>
              <a:ext cx="5354449" cy="741312"/>
            </a:xfrm>
            <a:prstGeom prst="roundRect">
              <a:avLst>
                <a:gd name="adj" fmla="val 16667"/>
              </a:avLst>
            </a:prstGeom>
            <a:solidFill>
              <a:srgbClr val="FFF6E4"/>
            </a:solidFill>
            <a:ln>
              <a:noFill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tIns="46800" rIns="0" rtlCol="0" anchor="ctr" anchorCtr="0"/>
            <a:lstStyle/>
            <a:p>
              <a:pPr>
                <a:spcBef>
                  <a:spcPts val="600"/>
                </a:spcBef>
              </a:pPr>
              <a:r>
                <a:rPr lang="en-US" sz="1600" u="sng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Convention:</a:t>
              </a:r>
              <a:r>
                <a:rPr lang="en-US" sz="16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When an object variable is cast as a string, Java automatically invokes the </a:t>
              </a:r>
              <a:r>
                <a:rPr lang="en-US" sz="1200" dirty="0">
                  <a:solidFill>
                    <a:schemeClr val="tx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toString()</a:t>
              </a:r>
              <a:r>
                <a:rPr lang="en-US" sz="16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method on this object.</a:t>
              </a:r>
            </a:p>
          </p:txBody>
        </p:sp>
        <p:cxnSp>
          <p:nvCxnSpPr>
            <p:cNvPr id="20" name="AutoShape 8">
              <a:extLst>
                <a:ext uri="{FF2B5EF4-FFF2-40B4-BE49-F238E27FC236}">
                  <a16:creationId xmlns:a16="http://schemas.microsoft.com/office/drawing/2014/main" id="{7B2B5FC6-1A9F-A7D1-7C2F-9B790E93323E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flipV="1">
              <a:off x="4363370" y="5645457"/>
              <a:ext cx="0" cy="349359"/>
            </a:xfrm>
            <a:prstGeom prst="straightConnector1">
              <a:avLst/>
            </a:prstGeom>
            <a:noFill/>
            <a:ln w="19050">
              <a:solidFill>
                <a:schemeClr val="bg1">
                  <a:lumMod val="65000"/>
                </a:schemeClr>
              </a:solidFill>
              <a:round/>
              <a:headEnd/>
              <a:tailEnd type="stealth" w="lg" len="lg"/>
            </a:ln>
            <a:effectLst/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</p:cxnSp>
      </p:grpSp>
      <p:sp>
        <p:nvSpPr>
          <p:cNvPr id="5" name="Right Arrow 4">
            <a:extLst>
              <a:ext uri="{FF2B5EF4-FFF2-40B4-BE49-F238E27FC236}">
                <a16:creationId xmlns:a16="http://schemas.microsoft.com/office/drawing/2014/main" id="{3A27318A-E332-94A6-B017-7B0BBC2F2B14}"/>
              </a:ext>
            </a:extLst>
          </p:cNvPr>
          <p:cNvSpPr/>
          <p:nvPr/>
        </p:nvSpPr>
        <p:spPr bwMode="auto">
          <a:xfrm>
            <a:off x="319964" y="2591575"/>
            <a:ext cx="611573" cy="334536"/>
          </a:xfrm>
          <a:prstGeom prst="rightArrow">
            <a:avLst/>
          </a:prstGeom>
          <a:solidFill>
            <a:schemeClr val="tx2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mic Sans MS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7578EBC-64CC-1221-2578-D35B8416B8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5859" y="692875"/>
            <a:ext cx="3379559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latin typeface="Consolas"/>
                <a:cs typeface="Consolas"/>
              </a:rPr>
              <a:t>Fraction</a:t>
            </a:r>
            <a:r>
              <a:rPr lang="en-US" sz="1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API / class skeleton</a:t>
            </a:r>
          </a:p>
        </p:txBody>
      </p:sp>
    </p:spTree>
    <p:extLst>
      <p:ext uri="{BB962C8B-B14F-4D97-AF65-F5344CB8AC3E}">
        <p14:creationId xmlns:p14="http://schemas.microsoft.com/office/powerpoint/2010/main" val="2776492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dirty="0"/>
              <a:t>Fraction abstraction </a:t>
            </a:r>
            <a:r>
              <a:rPr kumimoji="0"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(API / class skeleton)</a:t>
            </a:r>
            <a:endParaRPr kumimoji="0" lang="en-US" sz="18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3D1F6A3-67B6-5B5A-2A92-F911689038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3202" y="1000370"/>
            <a:ext cx="6290586" cy="4567051"/>
          </a:xfrm>
          <a:prstGeom prst="rect">
            <a:avLst/>
          </a:prstGeom>
          <a:noFill/>
          <a:ln w="9525">
            <a:solidFill>
              <a:srgbClr val="293973"/>
            </a:solidFill>
            <a:miter lim="800000"/>
            <a:headEnd/>
            <a:tailEnd/>
          </a:ln>
          <a:effectLst/>
        </p:spPr>
        <p:txBody>
          <a:bodyPr lIns="108000" tIns="86400" rIns="0" bIns="0" anchor="t" anchorCtr="0"/>
          <a:lstStyle/>
          <a:p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Represents a signed fraction, like 2/3 or -1/5. */</a:t>
            </a:r>
          </a:p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class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Fraction</a:t>
            </a:r>
            <a:r>
              <a:rPr lang="en-US" sz="1200" dirty="0">
                <a:latin typeface="Consolas"/>
                <a:ea typeface="Consolas"/>
                <a:cs typeface="Consolas"/>
              </a:rPr>
              <a:t> {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Constructs a fraction from the two integers */</a:t>
            </a:r>
            <a:endParaRPr lang="en-US" sz="1200" dirty="0">
              <a:solidFill>
                <a:srgbClr val="00579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</a:t>
            </a:r>
            <a:r>
              <a:rPr lang="en-US" sz="1200" dirty="0">
                <a:latin typeface="Consolas"/>
                <a:ea typeface="Consolas"/>
                <a:cs typeface="Consolas"/>
              </a:rPr>
              <a:t>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Fraction</a:t>
            </a:r>
            <a:r>
              <a:rPr lang="en-US" sz="1200" dirty="0">
                <a:latin typeface="Consolas"/>
                <a:ea typeface="Consolas"/>
                <a:cs typeface="Consolas"/>
              </a:rPr>
              <a:t>(int numerator, int denominator)     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Returns the numerator of this fraction */</a:t>
            </a: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int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getNumerator</a:t>
            </a:r>
            <a:r>
              <a:rPr lang="en-US" sz="1200" dirty="0">
                <a:latin typeface="Consolas"/>
                <a:ea typeface="Consolas"/>
                <a:cs typeface="Consolas"/>
              </a:rPr>
              <a:t>()      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Returns the denominator of this fraction */</a:t>
            </a: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int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getDenominator</a:t>
            </a:r>
            <a:r>
              <a:rPr lang="en-US" sz="1200" dirty="0">
                <a:latin typeface="Consolas"/>
                <a:ea typeface="Consolas"/>
                <a:cs typeface="Consolas"/>
              </a:rPr>
              <a:t>()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Returns a fraction which is the sum of this fraction and the other one. */</a:t>
            </a: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Fraction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add</a:t>
            </a:r>
            <a:r>
              <a:rPr lang="en-US" sz="1200" dirty="0">
                <a:latin typeface="Consolas"/>
                <a:ea typeface="Consolas"/>
                <a:cs typeface="Consolas"/>
              </a:rPr>
              <a:t>(Fraction other)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Returns a fraction which is the product of this fraction and the other one. */</a:t>
            </a: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Fraction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multiply</a:t>
            </a:r>
            <a:r>
              <a:rPr lang="en-US" sz="1200" dirty="0">
                <a:latin typeface="Consolas"/>
                <a:ea typeface="Consolas"/>
                <a:cs typeface="Consolas"/>
              </a:rPr>
              <a:t>(Fraction other)</a:t>
            </a:r>
          </a:p>
          <a:p>
            <a:pPr>
              <a:spcBef>
                <a:spcPts val="600"/>
              </a:spcBef>
            </a:pP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/** Returns the inverse of this fraction. */</a:t>
            </a: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Fraction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invert</a:t>
            </a:r>
            <a:r>
              <a:rPr lang="en-US" sz="1200" dirty="0">
                <a:latin typeface="Consolas"/>
                <a:ea typeface="Consolas"/>
                <a:cs typeface="Consolas"/>
              </a:rPr>
              <a:t>()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Returns a textual representation of this fraction,</a:t>
            </a:r>
          </a:p>
          <a:p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*  in the form "numerator/denominator". */</a:t>
            </a: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String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toString</a:t>
            </a:r>
            <a:r>
              <a:rPr lang="en-US" sz="1200" dirty="0">
                <a:latin typeface="Consolas"/>
                <a:ea typeface="Consolas"/>
                <a:cs typeface="Consolas"/>
              </a:rPr>
              <a:t>()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7034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// More Fraction methods</a:t>
            </a:r>
            <a:endParaRPr lang="en-US" sz="1200" dirty="0">
              <a:solidFill>
                <a:srgbClr val="007034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}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511819C-CF33-BB4C-0936-96F280E705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5859" y="692875"/>
            <a:ext cx="3379559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latin typeface="Consolas"/>
                <a:cs typeface="Consolas"/>
              </a:rPr>
              <a:t>Fraction</a:t>
            </a:r>
            <a:r>
              <a:rPr lang="en-US" sz="1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API / class skeleton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2C16813-413F-3643-CFC5-F34FD93DBF6B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2122" y="1276034"/>
            <a:ext cx="1418307" cy="5539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latin typeface="Consolas"/>
                <a:cs typeface="Consolas"/>
              </a:rPr>
              <a:t>Fraction</a:t>
            </a:r>
            <a:r>
              <a:rPr lang="en-US" sz="1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abstraction</a:t>
            </a:r>
            <a:endParaRPr lang="en-US" sz="14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93E722A-A09A-1206-E984-EA4DECA9911A}"/>
              </a:ext>
            </a:extLst>
          </p:cNvPr>
          <p:cNvSpPr/>
          <p:nvPr/>
        </p:nvSpPr>
        <p:spPr bwMode="auto">
          <a:xfrm>
            <a:off x="6425430" y="1060062"/>
            <a:ext cx="375357" cy="23051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ＭＳ Ｐゴシック" charset="-128"/>
                <a:cs typeface="Times New Roman" panose="02020603050405020304" pitchFamily="18" charset="0"/>
              </a:rPr>
              <a:t>API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979EF6F-5E4B-6139-CA6E-5659A0CF7E9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477" r="20213"/>
          <a:stretch/>
        </p:blipFill>
        <p:spPr>
          <a:xfrm>
            <a:off x="633571" y="1553033"/>
            <a:ext cx="329074" cy="32781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F2526B1-DF9F-4598-320E-45D643B164C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477" r="20213"/>
          <a:stretch/>
        </p:blipFill>
        <p:spPr>
          <a:xfrm>
            <a:off x="633571" y="4559728"/>
            <a:ext cx="329074" cy="327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25200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625676-B347-6B96-D50F-4670A8F851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Rectangle 3">
            <a:extLst>
              <a:ext uri="{FF2B5EF4-FFF2-40B4-BE49-F238E27FC236}">
                <a16:creationId xmlns:a16="http://schemas.microsoft.com/office/drawing/2014/main" id="{0FB765AF-2D91-8531-C6DB-7ACEC4D5BFC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dirty="0"/>
              <a:t>Accessor / getter methods</a:t>
            </a:r>
            <a:endParaRPr kumimoji="0" lang="en-US" sz="18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C38FF3BE-0749-E83C-EFBC-E3F1FFAE200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3202" y="1000370"/>
            <a:ext cx="6290586" cy="4567051"/>
          </a:xfrm>
          <a:prstGeom prst="rect">
            <a:avLst/>
          </a:prstGeom>
          <a:noFill/>
          <a:ln w="9525">
            <a:solidFill>
              <a:srgbClr val="293973"/>
            </a:solidFill>
            <a:miter lim="800000"/>
            <a:headEnd/>
            <a:tailEnd/>
          </a:ln>
          <a:effectLst/>
        </p:spPr>
        <p:txBody>
          <a:bodyPr lIns="108000" tIns="86400" rIns="0" bIns="0" anchor="t" anchorCtr="0"/>
          <a:lstStyle/>
          <a:p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Represents a signed fraction, like 2/3 or -1/5. */</a:t>
            </a:r>
          </a:p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class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Fraction</a:t>
            </a:r>
            <a:r>
              <a:rPr lang="en-US" sz="1200" dirty="0">
                <a:latin typeface="Consolas"/>
                <a:ea typeface="Consolas"/>
                <a:cs typeface="Consolas"/>
              </a:rPr>
              <a:t> {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Constructs a fraction from the two integers */</a:t>
            </a:r>
            <a:endParaRPr lang="en-US" sz="1200" dirty="0">
              <a:solidFill>
                <a:srgbClr val="00579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</a:t>
            </a:r>
            <a:r>
              <a:rPr lang="en-US" sz="1200" dirty="0">
                <a:latin typeface="Consolas"/>
                <a:ea typeface="Consolas"/>
                <a:cs typeface="Consolas"/>
              </a:rPr>
              <a:t>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Fraction</a:t>
            </a:r>
            <a:r>
              <a:rPr lang="en-US" sz="1200" dirty="0">
                <a:latin typeface="Consolas"/>
                <a:ea typeface="Consolas"/>
                <a:cs typeface="Consolas"/>
              </a:rPr>
              <a:t>(int numerator, int denominator)     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Returns the numerator of this fraction */</a:t>
            </a: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int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getNumerator</a:t>
            </a:r>
            <a:r>
              <a:rPr lang="en-US" sz="1200" dirty="0">
                <a:latin typeface="Consolas"/>
                <a:ea typeface="Consolas"/>
                <a:cs typeface="Consolas"/>
              </a:rPr>
              <a:t>()      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Returns the denominator of this fraction */</a:t>
            </a: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int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getDenominator</a:t>
            </a:r>
            <a:r>
              <a:rPr lang="en-US" sz="1200" dirty="0">
                <a:latin typeface="Consolas"/>
                <a:ea typeface="Consolas"/>
                <a:cs typeface="Consolas"/>
              </a:rPr>
              <a:t>()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Returns a fraction which is the sum of this fraction and the other one. */</a:t>
            </a: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Fraction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add</a:t>
            </a:r>
            <a:r>
              <a:rPr lang="en-US" sz="1200" dirty="0">
                <a:latin typeface="Consolas"/>
                <a:ea typeface="Consolas"/>
                <a:cs typeface="Consolas"/>
              </a:rPr>
              <a:t>(Fraction other)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Returns a fraction which is the product of this fraction and the other one. */</a:t>
            </a: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Fraction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multiply</a:t>
            </a:r>
            <a:r>
              <a:rPr lang="en-US" sz="1200" dirty="0">
                <a:latin typeface="Consolas"/>
                <a:ea typeface="Consolas"/>
                <a:cs typeface="Consolas"/>
              </a:rPr>
              <a:t>(Fraction other)</a:t>
            </a:r>
          </a:p>
          <a:p>
            <a:pPr>
              <a:spcBef>
                <a:spcPts val="600"/>
              </a:spcBef>
            </a:pP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/** Returns the inverse of this fraction. */</a:t>
            </a: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Fraction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invert</a:t>
            </a:r>
            <a:r>
              <a:rPr lang="en-US" sz="1200" dirty="0">
                <a:latin typeface="Consolas"/>
                <a:ea typeface="Consolas"/>
                <a:cs typeface="Consolas"/>
              </a:rPr>
              <a:t>()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Returns a textual representation of this fraction,</a:t>
            </a:r>
          </a:p>
          <a:p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*  in the form "numerator/denominator". */</a:t>
            </a: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String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toString</a:t>
            </a:r>
            <a:r>
              <a:rPr lang="en-US" sz="1200" dirty="0">
                <a:latin typeface="Consolas"/>
                <a:ea typeface="Consolas"/>
                <a:cs typeface="Consolas"/>
              </a:rPr>
              <a:t>()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7034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// More Fraction methods</a:t>
            </a:r>
            <a:endParaRPr lang="en-US" sz="1200" dirty="0">
              <a:solidFill>
                <a:srgbClr val="007034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}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A773CD3-E288-3CA2-FFF7-C4A5209092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5859" y="692875"/>
            <a:ext cx="3379559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latin typeface="Consolas"/>
                <a:cs typeface="Consolas"/>
              </a:rPr>
              <a:t>Fraction</a:t>
            </a:r>
            <a:r>
              <a:rPr lang="en-US" sz="1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API / class skeleton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BC3E077-7CBF-31ED-F2B3-0FCC4DD78A4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2122" y="1276034"/>
            <a:ext cx="1418307" cy="5539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latin typeface="Consolas"/>
                <a:cs typeface="Consolas"/>
              </a:rPr>
              <a:t>Fraction</a:t>
            </a:r>
            <a:r>
              <a:rPr lang="en-US" sz="1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abstraction</a:t>
            </a:r>
            <a:endParaRPr lang="en-US" sz="14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8879B66F-D9A8-CED8-5FD8-4A48924FE591}"/>
              </a:ext>
            </a:extLst>
          </p:cNvPr>
          <p:cNvSpPr/>
          <p:nvPr/>
        </p:nvSpPr>
        <p:spPr bwMode="auto">
          <a:xfrm>
            <a:off x="314732" y="2083337"/>
            <a:ext cx="611573" cy="334536"/>
          </a:xfrm>
          <a:prstGeom prst="rightArrow">
            <a:avLst/>
          </a:prstGeom>
          <a:solidFill>
            <a:schemeClr val="tx2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mic Sans MS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7" name="Right Arrow 6">
            <a:extLst>
              <a:ext uri="{FF2B5EF4-FFF2-40B4-BE49-F238E27FC236}">
                <a16:creationId xmlns:a16="http://schemas.microsoft.com/office/drawing/2014/main" id="{AD8CD7CD-14AA-DBEE-415D-229367CF1727}"/>
              </a:ext>
            </a:extLst>
          </p:cNvPr>
          <p:cNvSpPr/>
          <p:nvPr/>
        </p:nvSpPr>
        <p:spPr bwMode="auto">
          <a:xfrm>
            <a:off x="344868" y="2589630"/>
            <a:ext cx="611573" cy="334536"/>
          </a:xfrm>
          <a:prstGeom prst="rightArrow">
            <a:avLst/>
          </a:prstGeom>
          <a:solidFill>
            <a:schemeClr val="tx2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mic Sans MS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9999809-B568-10AB-D1FA-93CB5DC0F890}"/>
              </a:ext>
            </a:extLst>
          </p:cNvPr>
          <p:cNvSpPr/>
          <p:nvPr/>
        </p:nvSpPr>
        <p:spPr bwMode="auto">
          <a:xfrm>
            <a:off x="6425430" y="1060062"/>
            <a:ext cx="375357" cy="23051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ＭＳ Ｐゴシック" charset="-128"/>
                <a:cs typeface="Times New Roman" panose="02020603050405020304" pitchFamily="18" charset="0"/>
              </a:rPr>
              <a:t>API</a:t>
            </a:r>
          </a:p>
        </p:txBody>
      </p:sp>
      <p:sp>
        <p:nvSpPr>
          <p:cNvPr id="8" name="AutoShape 7">
            <a:extLst>
              <a:ext uri="{FF2B5EF4-FFF2-40B4-BE49-F238E27FC236}">
                <a16:creationId xmlns:a16="http://schemas.microsoft.com/office/drawing/2014/main" id="{AF34909F-88C0-CA8B-FB5D-E3CF7B069D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33877" y="1912646"/>
            <a:ext cx="3119531" cy="844252"/>
          </a:xfrm>
          <a:prstGeom prst="roundRect">
            <a:avLst>
              <a:gd name="adj" fmla="val 16667"/>
            </a:avLst>
          </a:prstGeom>
          <a:solidFill>
            <a:srgbClr val="FFF6E4"/>
          </a:solidFill>
          <a:ln>
            <a:noFill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46800" rIns="72000" rtlCol="0" anchor="ctr" anchorCtr="0"/>
          <a:lstStyle/>
          <a:p>
            <a:pPr>
              <a:spcBef>
                <a:spcPts val="400"/>
              </a:spcBef>
            </a:pPr>
            <a:r>
              <a:rPr lang="en-US" sz="1400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Accessors / Getters</a:t>
            </a:r>
            <a:endParaRPr 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400"/>
              </a:spcBef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Provide access to the objects’ data; Their names typically start with “</a:t>
            </a:r>
            <a:r>
              <a:rPr lang="en-US" sz="12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897BB5F-F803-CBA0-557D-2BEE5EE2A6D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477" r="20213"/>
          <a:stretch/>
        </p:blipFill>
        <p:spPr>
          <a:xfrm>
            <a:off x="633571" y="1553033"/>
            <a:ext cx="329074" cy="32781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6526582-A8E1-C1BB-C015-53376F27779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477" r="20213"/>
          <a:stretch/>
        </p:blipFill>
        <p:spPr>
          <a:xfrm>
            <a:off x="633571" y="4559728"/>
            <a:ext cx="329074" cy="327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7253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dirty="0">
                <a:ea typeface="ＭＳ Ｐゴシック" charset="-128"/>
                <a:cs typeface="ＭＳ Ｐゴシック" charset="-128"/>
              </a:rPr>
              <a:t>The big picture</a:t>
            </a:r>
          </a:p>
        </p:txBody>
      </p:sp>
      <p:sp>
        <p:nvSpPr>
          <p:cNvPr id="17413" name="Rectangle 4"/>
          <p:cNvSpPr>
            <a:spLocks noChangeArrowheads="1"/>
          </p:cNvSpPr>
          <p:nvPr/>
        </p:nvSpPr>
        <p:spPr bwMode="auto">
          <a:xfrm>
            <a:off x="3322881" y="4191000"/>
            <a:ext cx="2085488" cy="533400"/>
          </a:xfrm>
          <a:prstGeom prst="rect">
            <a:avLst/>
          </a:prstGeom>
          <a:solidFill>
            <a:schemeClr val="tx2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wrap="none" lIns="92075" tIns="46038" rIns="92075" bIns="46038" anchor="ctr">
            <a:prstTxWarp prst="textNoShape">
              <a:avLst/>
            </a:prstTxWarp>
          </a:bodyPr>
          <a:lstStyle/>
          <a:p>
            <a:pPr algn="ctr"/>
            <a:r>
              <a:rPr lang="en-US" dirty="0">
                <a:latin typeface="Times New Roman"/>
                <a:cs typeface="Times New Roman"/>
              </a:rPr>
              <a:t>functions</a:t>
            </a:r>
          </a:p>
        </p:txBody>
      </p:sp>
      <p:sp>
        <p:nvSpPr>
          <p:cNvPr id="17414" name="Rectangle 5"/>
          <p:cNvSpPr>
            <a:spLocks noChangeArrowheads="1"/>
          </p:cNvSpPr>
          <p:nvPr/>
        </p:nvSpPr>
        <p:spPr bwMode="auto">
          <a:xfrm>
            <a:off x="2694326" y="3124200"/>
            <a:ext cx="3311586" cy="533400"/>
          </a:xfrm>
          <a:prstGeom prst="rect">
            <a:avLst/>
          </a:prstGeom>
          <a:solidFill>
            <a:schemeClr val="tx2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wrap="none" lIns="92075" tIns="46038" rIns="92075" bIns="46038" anchor="ctr">
            <a:prstTxWarp prst="textNoShape">
              <a:avLst/>
            </a:prstTxWarp>
          </a:bodyPr>
          <a:lstStyle/>
          <a:p>
            <a:pPr algn="ctr"/>
            <a:r>
              <a:rPr lang="en-US" dirty="0">
                <a:latin typeface="Times New Roman"/>
                <a:cs typeface="Times New Roman"/>
              </a:rPr>
              <a:t>handling graphics, sound, images</a:t>
            </a:r>
          </a:p>
        </p:txBody>
      </p:sp>
      <p:sp>
        <p:nvSpPr>
          <p:cNvPr id="17415" name="Rectangle 6"/>
          <p:cNvSpPr>
            <a:spLocks noChangeArrowheads="1"/>
          </p:cNvSpPr>
          <p:nvPr/>
        </p:nvSpPr>
        <p:spPr bwMode="auto">
          <a:xfrm>
            <a:off x="3676332" y="3657600"/>
            <a:ext cx="1378585" cy="533400"/>
          </a:xfrm>
          <a:prstGeom prst="rect">
            <a:avLst/>
          </a:prstGeom>
          <a:solidFill>
            <a:schemeClr val="tx2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wrap="none" lIns="92075" tIns="46038" rIns="92075" bIns="46038" anchor="ctr">
            <a:prstTxWarp prst="textNoShape">
              <a:avLst/>
            </a:prstTxWarp>
          </a:bodyPr>
          <a:lstStyle/>
          <a:p>
            <a:pPr algn="ctr"/>
            <a:r>
              <a:rPr lang="en-US" dirty="0">
                <a:latin typeface="Times New Roman"/>
                <a:cs typeface="Times New Roman"/>
              </a:rPr>
              <a:t>arrays</a:t>
            </a:r>
          </a:p>
        </p:txBody>
      </p:sp>
      <p:sp>
        <p:nvSpPr>
          <p:cNvPr id="17416" name="Rectangle 7"/>
          <p:cNvSpPr>
            <a:spLocks noChangeArrowheads="1"/>
          </p:cNvSpPr>
          <p:nvPr/>
        </p:nvSpPr>
        <p:spPr bwMode="auto">
          <a:xfrm>
            <a:off x="2917825" y="4724400"/>
            <a:ext cx="2895600" cy="533400"/>
          </a:xfrm>
          <a:prstGeom prst="rect">
            <a:avLst/>
          </a:prstGeom>
          <a:solidFill>
            <a:schemeClr val="tx2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wrap="none" lIns="92075" tIns="46038" rIns="92075" bIns="46038" anchor="ctr">
            <a:prstTxWarp prst="textNoShape">
              <a:avLst/>
            </a:prstTxWarp>
          </a:bodyPr>
          <a:lstStyle/>
          <a:p>
            <a:pPr algn="ctr"/>
            <a:r>
              <a:rPr lang="en-US" dirty="0">
                <a:latin typeface="Times New Roman"/>
                <a:cs typeface="Times New Roman"/>
              </a:rPr>
              <a:t>conditionals and loops</a:t>
            </a:r>
          </a:p>
        </p:txBody>
      </p:sp>
      <p:sp>
        <p:nvSpPr>
          <p:cNvPr id="17417" name="Rectangle 8"/>
          <p:cNvSpPr>
            <a:spLocks noChangeArrowheads="1"/>
          </p:cNvSpPr>
          <p:nvPr/>
        </p:nvSpPr>
        <p:spPr bwMode="auto">
          <a:xfrm>
            <a:off x="3222625" y="5257800"/>
            <a:ext cx="1139825" cy="533400"/>
          </a:xfrm>
          <a:prstGeom prst="rect">
            <a:avLst/>
          </a:prstGeom>
          <a:solidFill>
            <a:schemeClr val="tx2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wrap="none" lIns="92075" tIns="46038" rIns="92075" bIns="46038" anchor="ctr">
            <a:prstTxWarp prst="textNoShape">
              <a:avLst/>
            </a:prstTxWarp>
          </a:bodyPr>
          <a:lstStyle/>
          <a:p>
            <a:pPr algn="ctr"/>
            <a:r>
              <a:rPr lang="en-US" dirty="0">
                <a:latin typeface="Times New Roman"/>
                <a:cs typeface="Times New Roman"/>
              </a:rPr>
              <a:t>Math</a:t>
            </a:r>
          </a:p>
        </p:txBody>
      </p:sp>
      <p:sp>
        <p:nvSpPr>
          <p:cNvPr id="17418" name="Rectangle 9"/>
          <p:cNvSpPr>
            <a:spLocks noChangeArrowheads="1"/>
          </p:cNvSpPr>
          <p:nvPr/>
        </p:nvSpPr>
        <p:spPr bwMode="auto">
          <a:xfrm>
            <a:off x="4362450" y="5257800"/>
            <a:ext cx="1150938" cy="533400"/>
          </a:xfrm>
          <a:prstGeom prst="rect">
            <a:avLst/>
          </a:prstGeom>
          <a:solidFill>
            <a:schemeClr val="tx2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wrap="none" lIns="92075" tIns="46038" rIns="92075" bIns="46038" anchor="ctr">
            <a:prstTxWarp prst="textNoShape">
              <a:avLst/>
            </a:prstTxWarp>
          </a:bodyPr>
          <a:lstStyle/>
          <a:p>
            <a:pPr algn="ctr"/>
            <a:r>
              <a:rPr lang="en-US" dirty="0">
                <a:latin typeface="Times New Roman"/>
                <a:cs typeface="Times New Roman"/>
              </a:rPr>
              <a:t>text I/O</a:t>
            </a:r>
          </a:p>
        </p:txBody>
      </p:sp>
      <p:sp>
        <p:nvSpPr>
          <p:cNvPr id="17419" name="Rectangle 10"/>
          <p:cNvSpPr>
            <a:spLocks noChangeArrowheads="1"/>
          </p:cNvSpPr>
          <p:nvPr/>
        </p:nvSpPr>
        <p:spPr bwMode="auto">
          <a:xfrm>
            <a:off x="4365625" y="5791200"/>
            <a:ext cx="2051051" cy="533400"/>
          </a:xfrm>
          <a:prstGeom prst="rect">
            <a:avLst/>
          </a:prstGeom>
          <a:solidFill>
            <a:schemeClr val="tx2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wrap="none" lIns="92075" tIns="46038" rIns="92075" bIns="46038" anchor="ctr">
            <a:prstTxWarp prst="textNoShape">
              <a:avLst/>
            </a:prstTxWarp>
          </a:bodyPr>
          <a:lstStyle/>
          <a:p>
            <a:pPr algn="ctr"/>
            <a:r>
              <a:rPr lang="he-IL" dirty="0">
                <a:latin typeface="Times New Roman"/>
                <a:cs typeface="Times New Roman"/>
              </a:rPr>
              <a:t> </a:t>
            </a:r>
            <a:r>
              <a:rPr lang="en-US" dirty="0">
                <a:latin typeface="Times New Roman"/>
                <a:cs typeface="Times New Roman"/>
              </a:rPr>
              <a:t>variables</a:t>
            </a:r>
          </a:p>
        </p:txBody>
      </p:sp>
      <p:sp>
        <p:nvSpPr>
          <p:cNvPr id="17420" name="Rectangle 11"/>
          <p:cNvSpPr>
            <a:spLocks noChangeArrowheads="1"/>
          </p:cNvSpPr>
          <p:nvPr/>
        </p:nvSpPr>
        <p:spPr bwMode="auto">
          <a:xfrm>
            <a:off x="2161008" y="5791200"/>
            <a:ext cx="2201442" cy="533400"/>
          </a:xfrm>
          <a:prstGeom prst="rect">
            <a:avLst/>
          </a:prstGeom>
          <a:solidFill>
            <a:schemeClr val="tx2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wrap="none" lIns="92075" tIns="46038" rIns="92075" bIns="46038" anchor="ctr">
            <a:prstTxWarp prst="textNoShape">
              <a:avLst/>
            </a:prstTxWarp>
          </a:bodyPr>
          <a:lstStyle/>
          <a:p>
            <a:pPr algn="ctr"/>
            <a:r>
              <a:rPr lang="en-US" dirty="0">
                <a:latin typeface="Times New Roman"/>
                <a:cs typeface="Times New Roman"/>
              </a:rPr>
              <a:t>primitive data types</a:t>
            </a:r>
          </a:p>
        </p:txBody>
      </p:sp>
      <p:sp>
        <p:nvSpPr>
          <p:cNvPr id="17422" name="Oval 14"/>
          <p:cNvSpPr>
            <a:spLocks noChangeArrowheads="1"/>
          </p:cNvSpPr>
          <p:nvPr/>
        </p:nvSpPr>
        <p:spPr bwMode="auto">
          <a:xfrm>
            <a:off x="1129228" y="838200"/>
            <a:ext cx="6776093" cy="1752600"/>
          </a:xfrm>
          <a:prstGeom prst="ellipse">
            <a:avLst/>
          </a:prstGeom>
          <a:solidFill>
            <a:schemeClr val="tx1">
              <a:lumMod val="50000"/>
              <a:lumOff val="50000"/>
              <a:alpha val="50000"/>
            </a:schemeClr>
          </a:solidFill>
          <a:ln w="9525">
            <a:noFill/>
            <a:round/>
            <a:headEnd/>
            <a:tailEnd type="none" w="sm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1600" dirty="0">
              <a:latin typeface="Times New Roman"/>
              <a:cs typeface="Times New Roman"/>
            </a:endParaRPr>
          </a:p>
          <a:p>
            <a:pPr algn="ctr"/>
            <a:endParaRPr lang="en-US" sz="1600" dirty="0">
              <a:latin typeface="Times New Roman"/>
              <a:cs typeface="Times New Roman"/>
            </a:endParaRPr>
          </a:p>
          <a:p>
            <a:pPr algn="ctr"/>
            <a:endParaRPr lang="en-US" sz="1600" dirty="0">
              <a:latin typeface="Times New Roman"/>
              <a:cs typeface="Times New Roman"/>
            </a:endParaRPr>
          </a:p>
          <a:p>
            <a:pPr algn="ctr"/>
            <a:r>
              <a:rPr lang="en-US" sz="2000" dirty="0">
                <a:latin typeface="Times New Roman"/>
                <a:cs typeface="Times New Roman"/>
              </a:rPr>
              <a:t>any program you may want to write</a:t>
            </a:r>
          </a:p>
        </p:txBody>
      </p:sp>
      <p:sp>
        <p:nvSpPr>
          <p:cNvPr id="17423" name="Rectangle 15"/>
          <p:cNvSpPr>
            <a:spLocks noChangeArrowheads="1"/>
          </p:cNvSpPr>
          <p:nvPr/>
        </p:nvSpPr>
        <p:spPr bwMode="auto">
          <a:xfrm>
            <a:off x="152400" y="838200"/>
            <a:ext cx="8839200" cy="9144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 type="none" w="sm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dirty="0"/>
          </a:p>
        </p:txBody>
      </p:sp>
      <p:sp>
        <p:nvSpPr>
          <p:cNvPr id="14" name="Rectangle 3"/>
          <p:cNvSpPr>
            <a:spLocks noChangeArrowheads="1"/>
          </p:cNvSpPr>
          <p:nvPr/>
        </p:nvSpPr>
        <p:spPr bwMode="auto">
          <a:xfrm>
            <a:off x="3486483" y="2590800"/>
            <a:ext cx="1727273" cy="533400"/>
          </a:xfrm>
          <a:prstGeom prst="rect">
            <a:avLst/>
          </a:prstGeom>
          <a:solidFill>
            <a:schemeClr val="tx2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wrap="none" lIns="92075" tIns="46038" rIns="92075" bIns="46038" anchor="ctr">
            <a:prstTxWarp prst="textNoShape">
              <a:avLst/>
            </a:prstTxWarp>
          </a:bodyPr>
          <a:lstStyle/>
          <a:p>
            <a:pPr algn="ctr"/>
            <a:r>
              <a:rPr lang="en-US" dirty="0">
                <a:latin typeface="Times New Roman"/>
                <a:cs typeface="Times New Roman"/>
              </a:rPr>
              <a:t>objects</a:t>
            </a:r>
          </a:p>
        </p:txBody>
      </p:sp>
    </p:spTree>
    <p:extLst>
      <p:ext uri="{BB962C8B-B14F-4D97-AF65-F5344CB8AC3E}">
        <p14:creationId xmlns:p14="http://schemas.microsoft.com/office/powerpoint/2010/main" val="5091973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7">
            <a:extLst>
              <a:ext uri="{FF2B5EF4-FFF2-40B4-BE49-F238E27FC236}">
                <a16:creationId xmlns:a16="http://schemas.microsoft.com/office/drawing/2014/main" id="{EE74DDD3-3134-D8B1-6DF2-D6E63115CC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2929" y="4741732"/>
            <a:ext cx="8773749" cy="1680468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46800" rIns="0" rtlCol="0" anchor="ctr" anchorCtr="0"/>
          <a:lstStyle/>
          <a:p>
            <a:pPr>
              <a:spcBef>
                <a:spcPts val="1200"/>
              </a:spcBef>
              <a:buSzPct val="100000"/>
            </a:pPr>
            <a:r>
              <a:rPr lang="en-US" sz="2000" u="sng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Observations</a:t>
            </a:r>
            <a:r>
              <a:rPr lang="en-US" sz="16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(from this example):</a:t>
            </a:r>
          </a:p>
          <a:p>
            <a:pPr marL="285750" indent="-285750">
              <a:spcBef>
                <a:spcPts val="800"/>
              </a:spcBef>
              <a:buSzPct val="10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Methods are </a:t>
            </a: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functions that</a:t>
            </a:r>
            <a:b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i="1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operate on objects</a:t>
            </a:r>
          </a:p>
          <a:p>
            <a:pPr marL="285750" indent="-285750">
              <a:spcBef>
                <a:spcPts val="800"/>
              </a:spcBef>
              <a:buSzPct val="10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example, the method call 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a.getNumerator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applies the 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getNumerator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method to the object 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dirty="0"/>
              <a:t>Accessor / getter methods</a:t>
            </a:r>
            <a:endParaRPr kumimoji="0" lang="en-US" sz="18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00AC7B6-54BF-36DD-AC7E-4532C36042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3202" y="1000370"/>
            <a:ext cx="6290586" cy="2529907"/>
          </a:xfrm>
          <a:prstGeom prst="rect">
            <a:avLst/>
          </a:prstGeom>
          <a:noFill/>
          <a:ln w="9525">
            <a:solidFill>
              <a:srgbClr val="293973"/>
            </a:solidFill>
            <a:miter lim="800000"/>
            <a:headEnd/>
            <a:tailEnd/>
          </a:ln>
          <a:effectLst/>
        </p:spPr>
        <p:txBody>
          <a:bodyPr lIns="108000" tIns="86400" rIns="0" bIns="0" anchor="t" anchorCtr="0"/>
          <a:lstStyle/>
          <a:p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Represents a signed fraction, like 2/3 or -1/5. */</a:t>
            </a:r>
          </a:p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class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Fraction</a:t>
            </a:r>
            <a:r>
              <a:rPr lang="en-US" sz="1200" dirty="0">
                <a:latin typeface="Consolas"/>
                <a:ea typeface="Consolas"/>
                <a:cs typeface="Consolas"/>
              </a:rPr>
              <a:t> {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Constructs a fraction from the two integers */</a:t>
            </a:r>
            <a:endParaRPr lang="en-US" sz="1200" dirty="0">
              <a:solidFill>
                <a:srgbClr val="00579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</a:t>
            </a:r>
            <a:r>
              <a:rPr lang="en-US" sz="1200" dirty="0">
                <a:latin typeface="Consolas"/>
                <a:ea typeface="Consolas"/>
                <a:cs typeface="Consolas"/>
              </a:rPr>
              <a:t>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Fraction</a:t>
            </a:r>
            <a:r>
              <a:rPr lang="en-US" sz="1200" dirty="0">
                <a:latin typeface="Consolas"/>
                <a:ea typeface="Consolas"/>
                <a:cs typeface="Consolas"/>
              </a:rPr>
              <a:t>(int numerator, int denominator)     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Returns the numerator of this fraction */</a:t>
            </a: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int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getNumerator</a:t>
            </a:r>
            <a:r>
              <a:rPr lang="en-US" sz="1200" dirty="0">
                <a:latin typeface="Consolas"/>
                <a:ea typeface="Consolas"/>
                <a:cs typeface="Consolas"/>
              </a:rPr>
              <a:t>()      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Returns the denominator of this fraction */</a:t>
            </a: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int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getDenominator</a:t>
            </a:r>
            <a:r>
              <a:rPr lang="en-US" sz="1200" dirty="0">
                <a:latin typeface="Consolas"/>
                <a:ea typeface="Consolas"/>
                <a:cs typeface="Consolas"/>
              </a:rPr>
              <a:t>()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latin typeface="Consolas" panose="020B0609020204030204" pitchFamily="49" charset="0"/>
                <a:cs typeface="Consolas" panose="020B0609020204030204" pitchFamily="49" charset="0"/>
              </a:rPr>
              <a:t>...</a:t>
            </a:r>
            <a:endParaRPr lang="en-US" sz="1200" dirty="0">
              <a:latin typeface="Consolas" panose="020B0609020204030204" pitchFamily="49" charset="0"/>
              <a:ea typeface="Consolas"/>
              <a:cs typeface="Consolas" panose="020B0609020204030204" pitchFamily="49" charset="0"/>
            </a:endParaRP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}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4B696C9-D763-E352-144E-0A3AAAAE64EE}"/>
              </a:ext>
            </a:extLst>
          </p:cNvPr>
          <p:cNvGrpSpPr/>
          <p:nvPr/>
        </p:nvGrpSpPr>
        <p:grpSpPr>
          <a:xfrm>
            <a:off x="1393009" y="3283068"/>
            <a:ext cx="6678935" cy="2259898"/>
            <a:chOff x="983582" y="3653602"/>
            <a:chExt cx="6678935" cy="2259898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E28BB30-19B9-5300-FEEF-BCCFDCA227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83582" y="3653602"/>
              <a:ext cx="6678935" cy="1388094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rgbClr val="293973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80000" tIns="0" rIns="0" bIns="0" anchor="ctr" anchorCtr="0"/>
            <a:lstStyle/>
            <a:p>
              <a:pPr>
                <a:spcBef>
                  <a:spcPts val="600"/>
                </a:spcBef>
              </a:pPr>
              <a:r>
                <a:rPr lang="en-US" sz="1400" dirty="0">
                  <a:solidFill>
                    <a:srgbClr val="007034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// client code (in any class)</a:t>
              </a:r>
            </a:p>
            <a:p>
              <a:pPr>
                <a:spcBef>
                  <a:spcPts val="0"/>
                </a:spcBef>
              </a:pPr>
              <a:r>
                <a:rPr lang="en-US" sz="1200" dirty="0">
                  <a:solidFill>
                    <a:srgbClr val="000000"/>
                  </a:solidFill>
                  <a:latin typeface="Consolas"/>
                  <a:ea typeface="Consolas"/>
                  <a:cs typeface="Consolas"/>
                </a:rPr>
                <a:t>...</a:t>
              </a:r>
              <a:endParaRPr lang="en-US" sz="1200" dirty="0">
                <a:solidFill>
                  <a:srgbClr val="007034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>
                <a:spcBef>
                  <a:spcPts val="600"/>
                </a:spcBef>
              </a:pPr>
              <a:r>
                <a:rPr lang="en-US" sz="1200" dirty="0">
                  <a:latin typeface="Consolas"/>
                  <a:ea typeface="Consolas"/>
                  <a:cs typeface="Consolas"/>
                </a:rPr>
                <a:t>Fraction a = new Fraction(2,5);</a:t>
              </a:r>
            </a:p>
            <a:p>
              <a:pPr>
                <a:spcBef>
                  <a:spcPts val="200"/>
                </a:spcBef>
              </a:pPr>
              <a:r>
                <a:rPr lang="en-US" sz="1200" dirty="0">
                  <a:latin typeface="Consolas"/>
                  <a:ea typeface="Consolas"/>
                  <a:cs typeface="Consolas"/>
                </a:rPr>
                <a:t>System.</a:t>
              </a:r>
              <a:r>
                <a:rPr lang="en-US" sz="1200" i="1" dirty="0">
                  <a:latin typeface="Consolas"/>
                  <a:ea typeface="Consolas"/>
                  <a:cs typeface="Consolas"/>
                </a:rPr>
                <a:t>out</a:t>
              </a:r>
              <a:r>
                <a:rPr lang="en-US" sz="1200" dirty="0">
                  <a:latin typeface="Consolas"/>
                  <a:ea typeface="Consolas"/>
                  <a:cs typeface="Consolas"/>
                </a:rPr>
                <a:t>.println("The numerator of " + a + " is " + a</a:t>
              </a:r>
              <a:r>
                <a:rPr lang="en-US" sz="1200" dirty="0">
                  <a:latin typeface="Consolas"/>
                  <a:cs typeface="Consolas"/>
                </a:rPr>
                <a:t>.</a:t>
              </a:r>
              <a:r>
                <a:rPr lang="en-US" sz="1200" dirty="0">
                  <a:solidFill>
                    <a:srgbClr val="3933FF"/>
                  </a:solidFill>
                  <a:latin typeface="Consolas"/>
                  <a:cs typeface="Consolas"/>
                </a:rPr>
                <a:t>getNumerator</a:t>
              </a:r>
              <a:r>
                <a:rPr lang="en-US" sz="1200" dirty="0">
                  <a:latin typeface="Consolas"/>
                  <a:ea typeface="Consolas"/>
                  <a:cs typeface="Consolas"/>
                </a:rPr>
                <a:t>());</a:t>
              </a:r>
            </a:p>
            <a:p>
              <a:pPr>
                <a:spcBef>
                  <a:spcPts val="200"/>
                </a:spcBef>
              </a:pPr>
              <a:r>
                <a:rPr lang="en-US" sz="1200" dirty="0">
                  <a:latin typeface="Consolas"/>
                  <a:ea typeface="Consolas"/>
                  <a:cs typeface="Consolas"/>
                </a:rPr>
                <a:t>System.</a:t>
              </a:r>
              <a:r>
                <a:rPr lang="en-US" sz="1200" i="1" dirty="0">
                  <a:latin typeface="Consolas"/>
                  <a:ea typeface="Consolas"/>
                  <a:cs typeface="Consolas"/>
                </a:rPr>
                <a:t>out</a:t>
              </a:r>
              <a:r>
                <a:rPr lang="en-US" sz="1200" dirty="0">
                  <a:latin typeface="Consolas"/>
                  <a:ea typeface="Consolas"/>
                  <a:cs typeface="Consolas"/>
                </a:rPr>
                <a:t>.println("The denominator of " + a + " is " + a</a:t>
              </a:r>
              <a:r>
                <a:rPr lang="en-US" sz="1200" dirty="0">
                  <a:latin typeface="Consolas"/>
                  <a:cs typeface="Consolas"/>
                </a:rPr>
                <a:t>.</a:t>
              </a:r>
              <a:r>
                <a:rPr lang="en-US" sz="1200" dirty="0">
                  <a:solidFill>
                    <a:srgbClr val="3933FF"/>
                  </a:solidFill>
                  <a:latin typeface="Consolas"/>
                  <a:cs typeface="Consolas"/>
                </a:rPr>
                <a:t>getDenominator</a:t>
              </a:r>
              <a:r>
                <a:rPr lang="en-US" sz="1200" dirty="0">
                  <a:latin typeface="Consolas"/>
                  <a:ea typeface="Consolas"/>
                  <a:cs typeface="Consolas"/>
                </a:rPr>
                <a:t>());</a:t>
              </a:r>
            </a:p>
            <a:p>
              <a:pPr>
                <a:spcBef>
                  <a:spcPts val="200"/>
                </a:spcBef>
              </a:pPr>
              <a:r>
                <a:rPr lang="en-US" sz="1200" dirty="0">
                  <a:solidFill>
                    <a:srgbClr val="000000"/>
                  </a:solidFill>
                  <a:latin typeface="Consolas"/>
                  <a:ea typeface="Consolas"/>
                  <a:cs typeface="Consolas"/>
                </a:rPr>
                <a:t>...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5C138F2F-4538-E62C-CCAD-1C36645B8F2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10207" y="4906196"/>
              <a:ext cx="2758487" cy="1007304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rgbClr val="293973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80000" tIns="226800" rIns="0" bIns="262800" anchor="ctr" anchorCtr="0"/>
            <a:lstStyle/>
            <a:p>
              <a:pPr>
                <a:spcBef>
                  <a:spcPts val="600"/>
                </a:spcBef>
              </a:pPr>
              <a:r>
                <a:rPr lang="en-US" sz="1200" dirty="0">
                  <a:latin typeface="Consolas"/>
                  <a:ea typeface="Consolas"/>
                  <a:cs typeface="Consolas"/>
                </a:rPr>
                <a:t>% java FractionDemo</a:t>
              </a:r>
            </a:p>
            <a:p>
              <a:pPr>
                <a:spcBef>
                  <a:spcPts val="600"/>
                </a:spcBef>
              </a:pPr>
              <a:r>
                <a:rPr lang="en-US" sz="1200" dirty="0">
                  <a:latin typeface="Consolas"/>
                  <a:ea typeface="Consolas"/>
                  <a:cs typeface="Consolas"/>
                </a:rPr>
                <a:t>The numerator of 2/5 is 2</a:t>
              </a:r>
            </a:p>
            <a:p>
              <a:pPr>
                <a:spcBef>
                  <a:spcPts val="600"/>
                </a:spcBef>
              </a:pPr>
              <a:r>
                <a:rPr lang="en-US" sz="1200" dirty="0">
                  <a:latin typeface="Consolas"/>
                  <a:ea typeface="Consolas"/>
                  <a:cs typeface="Consolas"/>
                </a:rPr>
                <a:t>The denominator of 2/5 is 5</a:t>
              </a:r>
            </a:p>
          </p:txBody>
        </p:sp>
      </p:grpSp>
      <p:sp>
        <p:nvSpPr>
          <p:cNvPr id="4" name="Rectangle 3">
            <a:extLst>
              <a:ext uri="{FF2B5EF4-FFF2-40B4-BE49-F238E27FC236}">
                <a16:creationId xmlns:a16="http://schemas.microsoft.com/office/drawing/2014/main" id="{164BAA13-275E-FA31-7A3D-4CC6DAA308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5859" y="692875"/>
            <a:ext cx="3379559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latin typeface="Consolas"/>
                <a:cs typeface="Consolas"/>
              </a:rPr>
              <a:t>Fraction</a:t>
            </a:r>
            <a:r>
              <a:rPr lang="en-US" sz="1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API / class skeleton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5167C24-9826-797F-46B6-40B4EBB3AC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2122" y="1276034"/>
            <a:ext cx="1418307" cy="5539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latin typeface="Consolas"/>
                <a:cs typeface="Consolas"/>
              </a:rPr>
              <a:t>Fraction</a:t>
            </a:r>
            <a:r>
              <a:rPr lang="en-US" sz="1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abstraction</a:t>
            </a:r>
            <a:endParaRPr lang="en-US" sz="14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DBF02806-28F7-9105-FFE9-3B14D8A6AF9C}"/>
              </a:ext>
            </a:extLst>
          </p:cNvPr>
          <p:cNvSpPr/>
          <p:nvPr/>
        </p:nvSpPr>
        <p:spPr bwMode="auto">
          <a:xfrm>
            <a:off x="314732" y="2083337"/>
            <a:ext cx="611573" cy="334536"/>
          </a:xfrm>
          <a:prstGeom prst="rightArrow">
            <a:avLst/>
          </a:prstGeom>
          <a:solidFill>
            <a:schemeClr val="tx2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mic Sans MS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1" name="Right Arrow 10">
            <a:extLst>
              <a:ext uri="{FF2B5EF4-FFF2-40B4-BE49-F238E27FC236}">
                <a16:creationId xmlns:a16="http://schemas.microsoft.com/office/drawing/2014/main" id="{180AED7E-998C-E0FF-E7CB-BEB1F1211C08}"/>
              </a:ext>
            </a:extLst>
          </p:cNvPr>
          <p:cNvSpPr/>
          <p:nvPr/>
        </p:nvSpPr>
        <p:spPr bwMode="auto">
          <a:xfrm>
            <a:off x="344868" y="2589630"/>
            <a:ext cx="611573" cy="334536"/>
          </a:xfrm>
          <a:prstGeom prst="rightArrow">
            <a:avLst/>
          </a:prstGeom>
          <a:solidFill>
            <a:schemeClr val="tx2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mic Sans MS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8F8AA582-3572-498B-0798-A2193FE95120}"/>
              </a:ext>
            </a:extLst>
          </p:cNvPr>
          <p:cNvSpPr/>
          <p:nvPr/>
        </p:nvSpPr>
        <p:spPr bwMode="auto">
          <a:xfrm>
            <a:off x="6425430" y="1060062"/>
            <a:ext cx="375357" cy="23051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ＭＳ Ｐゴシック" charset="-128"/>
                <a:cs typeface="Times New Roman" panose="02020603050405020304" pitchFamily="18" charset="0"/>
              </a:rPr>
              <a:t>API</a:t>
            </a:r>
          </a:p>
        </p:txBody>
      </p:sp>
      <p:sp>
        <p:nvSpPr>
          <p:cNvPr id="15" name="AutoShape 7">
            <a:extLst>
              <a:ext uri="{FF2B5EF4-FFF2-40B4-BE49-F238E27FC236}">
                <a16:creationId xmlns:a16="http://schemas.microsoft.com/office/drawing/2014/main" id="{AD046660-94B8-D242-1EFE-1864E8929F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33877" y="1912646"/>
            <a:ext cx="3119531" cy="844252"/>
          </a:xfrm>
          <a:prstGeom prst="roundRect">
            <a:avLst>
              <a:gd name="adj" fmla="val 16667"/>
            </a:avLst>
          </a:prstGeom>
          <a:solidFill>
            <a:srgbClr val="FFF6E4"/>
          </a:solidFill>
          <a:ln>
            <a:noFill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46800" rIns="72000" rtlCol="0" anchor="ctr" anchorCtr="0"/>
          <a:lstStyle/>
          <a:p>
            <a:pPr>
              <a:spcBef>
                <a:spcPts val="400"/>
              </a:spcBef>
            </a:pPr>
            <a:r>
              <a:rPr lang="en-US" sz="1400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Accessors / Getters</a:t>
            </a:r>
            <a:endParaRPr 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400"/>
              </a:spcBef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Provide access to the objects’ data; Their names typically start with “</a:t>
            </a:r>
            <a:r>
              <a:rPr lang="en-US" sz="12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get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”.</a:t>
            </a:r>
          </a:p>
        </p:txBody>
      </p:sp>
    </p:spTree>
    <p:extLst>
      <p:ext uri="{BB962C8B-B14F-4D97-AF65-F5344CB8AC3E}">
        <p14:creationId xmlns:p14="http://schemas.microsoft.com/office/powerpoint/2010/main" val="12136177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0E60986-A4C2-19E4-5CD0-E6E63DA034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Rectangle 3">
            <a:extLst>
              <a:ext uri="{FF2B5EF4-FFF2-40B4-BE49-F238E27FC236}">
                <a16:creationId xmlns:a16="http://schemas.microsoft.com/office/drawing/2014/main" id="{35A89B65-DB57-9B3B-C4CD-62983023B22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dirty="0"/>
              <a:t>Fraction abstraction </a:t>
            </a:r>
            <a:r>
              <a:rPr kumimoji="0"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(API / class skeleton)</a:t>
            </a:r>
            <a:endParaRPr kumimoji="0" lang="en-US" sz="18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AF8741F-B7FD-E114-43E8-21838ADB81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3202" y="1000370"/>
            <a:ext cx="6290586" cy="4567051"/>
          </a:xfrm>
          <a:prstGeom prst="rect">
            <a:avLst/>
          </a:prstGeom>
          <a:noFill/>
          <a:ln w="9525">
            <a:solidFill>
              <a:srgbClr val="293973"/>
            </a:solidFill>
            <a:miter lim="800000"/>
            <a:headEnd/>
            <a:tailEnd/>
          </a:ln>
          <a:effectLst/>
        </p:spPr>
        <p:txBody>
          <a:bodyPr lIns="108000" tIns="86400" rIns="0" bIns="0" anchor="t" anchorCtr="0"/>
          <a:lstStyle/>
          <a:p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Represents a signed fraction, like 2/3 or -1/5. */</a:t>
            </a:r>
          </a:p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class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Fraction</a:t>
            </a:r>
            <a:r>
              <a:rPr lang="en-US" sz="1200" dirty="0">
                <a:latin typeface="Consolas"/>
                <a:ea typeface="Consolas"/>
                <a:cs typeface="Consolas"/>
              </a:rPr>
              <a:t> {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Constructs a fraction from the two integers */</a:t>
            </a:r>
            <a:endParaRPr lang="en-US" sz="1200" dirty="0">
              <a:solidFill>
                <a:srgbClr val="00579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</a:t>
            </a:r>
            <a:r>
              <a:rPr lang="en-US" sz="1200" dirty="0">
                <a:latin typeface="Consolas"/>
                <a:ea typeface="Consolas"/>
                <a:cs typeface="Consolas"/>
              </a:rPr>
              <a:t>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Fraction</a:t>
            </a:r>
            <a:r>
              <a:rPr lang="en-US" sz="1200" dirty="0">
                <a:latin typeface="Consolas"/>
                <a:ea typeface="Consolas"/>
                <a:cs typeface="Consolas"/>
              </a:rPr>
              <a:t>(int numerator, int denominator)     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Returns the numerator of this fraction */</a:t>
            </a: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int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getNumerator</a:t>
            </a:r>
            <a:r>
              <a:rPr lang="en-US" sz="1200" dirty="0">
                <a:latin typeface="Consolas"/>
                <a:ea typeface="Consolas"/>
                <a:cs typeface="Consolas"/>
              </a:rPr>
              <a:t>()      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Returns the denominator of this fraction */</a:t>
            </a: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int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getDenominator</a:t>
            </a:r>
            <a:r>
              <a:rPr lang="en-US" sz="1200" dirty="0">
                <a:latin typeface="Consolas"/>
                <a:ea typeface="Consolas"/>
                <a:cs typeface="Consolas"/>
              </a:rPr>
              <a:t>()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Returns a fraction which is the sum of this fraction and the other one. */</a:t>
            </a: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Fraction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add</a:t>
            </a:r>
            <a:r>
              <a:rPr lang="en-US" sz="1200" dirty="0">
                <a:latin typeface="Consolas"/>
                <a:ea typeface="Consolas"/>
                <a:cs typeface="Consolas"/>
              </a:rPr>
              <a:t>(Fraction other)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Returns a fraction which is the product of this fraction and the other one. */</a:t>
            </a: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Fraction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multiply</a:t>
            </a:r>
            <a:r>
              <a:rPr lang="en-US" sz="1200" dirty="0">
                <a:latin typeface="Consolas"/>
                <a:ea typeface="Consolas"/>
                <a:cs typeface="Consolas"/>
              </a:rPr>
              <a:t>(Fraction other)</a:t>
            </a:r>
          </a:p>
          <a:p>
            <a:pPr>
              <a:spcBef>
                <a:spcPts val="600"/>
              </a:spcBef>
            </a:pP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/** Returns the inverse of this fraction. */</a:t>
            </a: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Fraction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invert</a:t>
            </a:r>
            <a:r>
              <a:rPr lang="en-US" sz="1200" dirty="0">
                <a:latin typeface="Consolas"/>
                <a:ea typeface="Consolas"/>
                <a:cs typeface="Consolas"/>
              </a:rPr>
              <a:t>()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Returns a textual representation of this fraction,</a:t>
            </a:r>
          </a:p>
          <a:p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*  in the form "numerator/denominator". */</a:t>
            </a: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String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toString</a:t>
            </a:r>
            <a:r>
              <a:rPr lang="en-US" sz="1200" dirty="0">
                <a:latin typeface="Consolas"/>
                <a:ea typeface="Consolas"/>
                <a:cs typeface="Consolas"/>
              </a:rPr>
              <a:t>()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7034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// More Fraction methods</a:t>
            </a:r>
            <a:endParaRPr lang="en-US" sz="1200" dirty="0">
              <a:solidFill>
                <a:srgbClr val="007034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}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185AD6E-88F3-2C60-280F-678C62ACE2E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5859" y="692875"/>
            <a:ext cx="3379559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latin typeface="Consolas"/>
                <a:cs typeface="Consolas"/>
              </a:rPr>
              <a:t>Fraction</a:t>
            </a:r>
            <a:r>
              <a:rPr lang="en-US" sz="1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API / class skeleton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650E8D0-D4C9-F0A6-1C6E-6AE25FC5008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2122" y="1276034"/>
            <a:ext cx="1418307" cy="5539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latin typeface="Consolas"/>
                <a:cs typeface="Consolas"/>
              </a:rPr>
              <a:t>Fraction</a:t>
            </a:r>
            <a:r>
              <a:rPr lang="en-US" sz="1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abstraction</a:t>
            </a:r>
            <a:endParaRPr lang="en-US" sz="14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061FA9D9-1826-E3CE-FEA7-20987D4E6895}"/>
              </a:ext>
            </a:extLst>
          </p:cNvPr>
          <p:cNvSpPr/>
          <p:nvPr/>
        </p:nvSpPr>
        <p:spPr bwMode="auto">
          <a:xfrm>
            <a:off x="6425430" y="1060062"/>
            <a:ext cx="375357" cy="23051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ＭＳ Ｐゴシック" charset="-128"/>
                <a:cs typeface="Times New Roman" panose="02020603050405020304" pitchFamily="18" charset="0"/>
              </a:rPr>
              <a:t>API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8D0A35-7EFA-BCDB-30FB-59691B974CA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477" r="20213"/>
          <a:stretch/>
        </p:blipFill>
        <p:spPr>
          <a:xfrm>
            <a:off x="633571" y="1553033"/>
            <a:ext cx="329074" cy="32781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0650079-3D17-BDC7-BEB6-EB936C0F37A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477" r="20213"/>
          <a:stretch/>
        </p:blipFill>
        <p:spPr>
          <a:xfrm>
            <a:off x="633571" y="4559728"/>
            <a:ext cx="329074" cy="32781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D20D080-1547-5B7A-7CC4-2FDEB63CCB1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477" r="20213"/>
          <a:stretch/>
        </p:blipFill>
        <p:spPr>
          <a:xfrm>
            <a:off x="647633" y="2106182"/>
            <a:ext cx="329074" cy="32781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762488C-E326-3199-C0DD-C25EBEDCE9C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477" r="20213"/>
          <a:stretch/>
        </p:blipFill>
        <p:spPr>
          <a:xfrm>
            <a:off x="650119" y="2577582"/>
            <a:ext cx="329074" cy="327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42936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dirty="0"/>
              <a:t>Fraction methods</a:t>
            </a:r>
            <a:endParaRPr kumimoji="0" lang="en-US" sz="18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3AEB2A9-5E76-68CD-5EEE-F4728D73FD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5859" y="692875"/>
            <a:ext cx="3379559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latin typeface="Consolas"/>
                <a:cs typeface="Consolas"/>
              </a:rPr>
              <a:t>Fraction</a:t>
            </a:r>
            <a:r>
              <a:rPr lang="en-US" sz="1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API / class skeleton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00AC7B6-54BF-36DD-AC7E-4532C36042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3202" y="1000370"/>
            <a:ext cx="6290586" cy="4567051"/>
          </a:xfrm>
          <a:prstGeom prst="rect">
            <a:avLst/>
          </a:prstGeom>
          <a:noFill/>
          <a:ln w="9525">
            <a:solidFill>
              <a:srgbClr val="293973"/>
            </a:solidFill>
            <a:miter lim="800000"/>
            <a:headEnd/>
            <a:tailEnd/>
          </a:ln>
          <a:effectLst/>
        </p:spPr>
        <p:txBody>
          <a:bodyPr lIns="108000" tIns="86400" rIns="0" bIns="0" anchor="t" anchorCtr="0"/>
          <a:lstStyle/>
          <a:p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Represents a signed fraction, like 2/3 or -1/5. */</a:t>
            </a:r>
          </a:p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class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Fraction</a:t>
            </a:r>
            <a:r>
              <a:rPr lang="en-US" sz="1200" dirty="0">
                <a:latin typeface="Consolas"/>
                <a:ea typeface="Consolas"/>
                <a:cs typeface="Consolas"/>
              </a:rPr>
              <a:t> {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Constructs a fraction from the two integers */</a:t>
            </a:r>
            <a:endParaRPr lang="en-US" sz="1200" dirty="0">
              <a:solidFill>
                <a:srgbClr val="00579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</a:t>
            </a:r>
            <a:r>
              <a:rPr lang="en-US" sz="1200" dirty="0">
                <a:latin typeface="Consolas"/>
                <a:ea typeface="Consolas"/>
                <a:cs typeface="Consolas"/>
              </a:rPr>
              <a:t>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Fraction</a:t>
            </a:r>
            <a:r>
              <a:rPr lang="en-US" sz="1200" dirty="0">
                <a:latin typeface="Consolas"/>
                <a:ea typeface="Consolas"/>
                <a:cs typeface="Consolas"/>
              </a:rPr>
              <a:t>(int numerator, int denominator)     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Returns the numerator of this fraction */</a:t>
            </a: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int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getNumerator</a:t>
            </a:r>
            <a:r>
              <a:rPr lang="en-US" sz="1200" dirty="0">
                <a:latin typeface="Consolas"/>
                <a:ea typeface="Consolas"/>
                <a:cs typeface="Consolas"/>
              </a:rPr>
              <a:t>()      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Returns the denominator of this fraction */</a:t>
            </a: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int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getDenominator</a:t>
            </a:r>
            <a:r>
              <a:rPr lang="en-US" sz="1200" dirty="0">
                <a:latin typeface="Consolas"/>
                <a:ea typeface="Consolas"/>
                <a:cs typeface="Consolas"/>
              </a:rPr>
              <a:t>()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Returns a fraction which is the sum of this fraction and the other one. */</a:t>
            </a: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Fraction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add</a:t>
            </a:r>
            <a:r>
              <a:rPr lang="en-US" sz="1200" dirty="0">
                <a:latin typeface="Consolas"/>
                <a:ea typeface="Consolas"/>
                <a:cs typeface="Consolas"/>
              </a:rPr>
              <a:t>(Fraction other)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Returns a fraction which is the product of this fraction and the other one. */</a:t>
            </a: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Fraction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multiply</a:t>
            </a:r>
            <a:r>
              <a:rPr lang="en-US" sz="1200" dirty="0">
                <a:latin typeface="Consolas"/>
                <a:ea typeface="Consolas"/>
                <a:cs typeface="Consolas"/>
              </a:rPr>
              <a:t>(Fraction other)</a:t>
            </a:r>
          </a:p>
          <a:p>
            <a:pPr>
              <a:spcBef>
                <a:spcPts val="600"/>
              </a:spcBef>
            </a:pP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/** Returns the inverse of this fraction. */</a:t>
            </a: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Fraction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invert</a:t>
            </a:r>
            <a:r>
              <a:rPr lang="en-US" sz="1200" dirty="0">
                <a:latin typeface="Consolas"/>
                <a:ea typeface="Consolas"/>
                <a:cs typeface="Consolas"/>
              </a:rPr>
              <a:t>()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Returns a textual representation of this fraction,</a:t>
            </a:r>
          </a:p>
          <a:p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*  in the form "numerator/denominator". */</a:t>
            </a: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String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toString</a:t>
            </a:r>
            <a:r>
              <a:rPr lang="en-US" sz="1200" dirty="0">
                <a:latin typeface="Consolas"/>
                <a:ea typeface="Consolas"/>
                <a:cs typeface="Consolas"/>
              </a:rPr>
              <a:t>()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7034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// More Fraction methods</a:t>
            </a:r>
            <a:endParaRPr lang="en-US" sz="1200" dirty="0">
              <a:solidFill>
                <a:srgbClr val="007034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}</a:t>
            </a:r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4CE85FFE-5069-231C-88DE-C6CB39CBC9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5859" y="5730305"/>
            <a:ext cx="8649963" cy="785157"/>
          </a:xfrm>
        </p:spPr>
        <p:txBody>
          <a:bodyPr/>
          <a:lstStyle/>
          <a:p>
            <a:pPr marL="104775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</a:pPr>
            <a:r>
              <a:rPr lang="en-US" sz="1600" dirty="0">
                <a:solidFill>
                  <a:schemeClr val="tx1"/>
                </a:solidFill>
              </a:rPr>
              <a:t>The methods that we saw so far (constructors, 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toString</a:t>
            </a:r>
            <a:r>
              <a:rPr lang="en-US" sz="1600" dirty="0">
                <a:solidFill>
                  <a:schemeClr val="tx1"/>
                </a:solidFill>
              </a:rPr>
              <a:t>, accessors) typically appear in </a:t>
            </a:r>
            <a:r>
              <a:rPr lang="en-US" sz="1600" i="1" dirty="0">
                <a:solidFill>
                  <a:schemeClr val="tx1"/>
                </a:solidFill>
              </a:rPr>
              <a:t>any</a:t>
            </a:r>
            <a:r>
              <a:rPr lang="en-US" sz="1600" dirty="0">
                <a:solidFill>
                  <a:schemeClr val="tx1"/>
                </a:solidFill>
              </a:rPr>
              <a:t> class;</a:t>
            </a:r>
          </a:p>
          <a:p>
            <a:pPr marL="107950" lvl="1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None/>
            </a:pPr>
            <a:r>
              <a:rPr lang="en-US" sz="1600" dirty="0"/>
              <a:t>We now turn to illustrate some </a:t>
            </a:r>
            <a:r>
              <a:rPr lang="en-US" sz="1600" i="1" dirty="0"/>
              <a:t>domain-specific</a:t>
            </a:r>
            <a:r>
              <a:rPr lang="en-US" sz="1600" dirty="0"/>
              <a:t> methods.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239B3D3-6698-28C5-4100-766655F059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2122" y="1276034"/>
            <a:ext cx="1418307" cy="5539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latin typeface="Consolas"/>
                <a:cs typeface="Consolas"/>
              </a:rPr>
              <a:t>Fraction</a:t>
            </a:r>
            <a:r>
              <a:rPr lang="en-US" sz="1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abstraction</a:t>
            </a:r>
            <a:endParaRPr lang="en-US" sz="14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ight Arrow 2">
            <a:extLst>
              <a:ext uri="{FF2B5EF4-FFF2-40B4-BE49-F238E27FC236}">
                <a16:creationId xmlns:a16="http://schemas.microsoft.com/office/drawing/2014/main" id="{A9ED83C9-656A-7A24-FC05-080C2BBA5F84}"/>
              </a:ext>
            </a:extLst>
          </p:cNvPr>
          <p:cNvSpPr/>
          <p:nvPr/>
        </p:nvSpPr>
        <p:spPr bwMode="auto">
          <a:xfrm>
            <a:off x="314732" y="2945064"/>
            <a:ext cx="611573" cy="334536"/>
          </a:xfrm>
          <a:prstGeom prst="rightArrow">
            <a:avLst/>
          </a:prstGeom>
          <a:solidFill>
            <a:schemeClr val="tx2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mic Sans MS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201278A3-FFD7-9CA1-3C65-AB1EA30C2845}"/>
              </a:ext>
            </a:extLst>
          </p:cNvPr>
          <p:cNvSpPr/>
          <p:nvPr/>
        </p:nvSpPr>
        <p:spPr bwMode="auto">
          <a:xfrm>
            <a:off x="334358" y="3451357"/>
            <a:ext cx="611573" cy="334536"/>
          </a:xfrm>
          <a:prstGeom prst="rightArrow">
            <a:avLst/>
          </a:prstGeom>
          <a:solidFill>
            <a:schemeClr val="tx2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mic Sans MS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A0327D23-B57E-8688-A653-F2DECBE8F593}"/>
              </a:ext>
            </a:extLst>
          </p:cNvPr>
          <p:cNvSpPr/>
          <p:nvPr/>
        </p:nvSpPr>
        <p:spPr bwMode="auto">
          <a:xfrm>
            <a:off x="344868" y="3948777"/>
            <a:ext cx="611573" cy="334536"/>
          </a:xfrm>
          <a:prstGeom prst="rightArrow">
            <a:avLst/>
          </a:prstGeom>
          <a:solidFill>
            <a:schemeClr val="tx2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mic Sans MS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F94903D-0A83-68B7-19D7-E7FFF1B4237E}"/>
              </a:ext>
            </a:extLst>
          </p:cNvPr>
          <p:cNvSpPr/>
          <p:nvPr/>
        </p:nvSpPr>
        <p:spPr bwMode="auto">
          <a:xfrm>
            <a:off x="6425430" y="1060062"/>
            <a:ext cx="375357" cy="23051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ＭＳ Ｐゴシック" charset="-128"/>
                <a:cs typeface="Times New Roman" panose="02020603050405020304" pitchFamily="18" charset="0"/>
              </a:rPr>
              <a:t>API</a:t>
            </a:r>
          </a:p>
        </p:txBody>
      </p:sp>
      <p:sp>
        <p:nvSpPr>
          <p:cNvPr id="10" name="AutoShape 7">
            <a:extLst>
              <a:ext uri="{FF2B5EF4-FFF2-40B4-BE49-F238E27FC236}">
                <a16:creationId xmlns:a16="http://schemas.microsoft.com/office/drawing/2014/main" id="{1F3CA017-9C96-CF30-0584-9D8B7DBC3B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54255" y="2945064"/>
            <a:ext cx="1047020" cy="1248564"/>
          </a:xfrm>
          <a:prstGeom prst="roundRect">
            <a:avLst>
              <a:gd name="adj" fmla="val 16667"/>
            </a:avLst>
          </a:prstGeom>
          <a:solidFill>
            <a:srgbClr val="FFF6E4"/>
          </a:solidFill>
          <a:ln>
            <a:noFill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46800" rIns="72000" rtlCol="0" anchor="ctr" anchorCtr="0"/>
          <a:lstStyle/>
          <a:p>
            <a:pPr>
              <a:lnSpc>
                <a:spcPts val="1880"/>
              </a:lnSpc>
              <a:spcBef>
                <a:spcPts val="400"/>
              </a:spcBef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Fraction arithmetic methods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BC7AF9E-9CA6-C56A-A405-A0AB7356656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477" r="20213"/>
          <a:stretch/>
        </p:blipFill>
        <p:spPr>
          <a:xfrm>
            <a:off x="633571" y="1553033"/>
            <a:ext cx="329074" cy="32781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DC85BD05-9E4A-A429-BC1A-C7D0EC86824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477" r="20213"/>
          <a:stretch/>
        </p:blipFill>
        <p:spPr>
          <a:xfrm>
            <a:off x="633571" y="4559728"/>
            <a:ext cx="329074" cy="32781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01428501-A8E5-06C9-8234-2A2CE118306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477" r="20213"/>
          <a:stretch/>
        </p:blipFill>
        <p:spPr>
          <a:xfrm>
            <a:off x="647633" y="2106182"/>
            <a:ext cx="329074" cy="32781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9D427FAB-857E-1189-4D37-98531FEFA23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477" r="20213"/>
          <a:stretch/>
        </p:blipFill>
        <p:spPr>
          <a:xfrm>
            <a:off x="650119" y="2577582"/>
            <a:ext cx="329074" cy="327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317199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dirty="0"/>
              <a:t>Fraction methods</a:t>
            </a:r>
            <a:endParaRPr kumimoji="0" lang="en-US" sz="18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00AC7B6-54BF-36DD-AC7E-4532C36042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3202" y="1000371"/>
            <a:ext cx="6290586" cy="3085492"/>
          </a:xfrm>
          <a:prstGeom prst="rect">
            <a:avLst/>
          </a:prstGeom>
          <a:noFill/>
          <a:ln w="9525">
            <a:solidFill>
              <a:srgbClr val="293973"/>
            </a:solidFill>
            <a:miter lim="800000"/>
            <a:headEnd/>
            <a:tailEnd/>
          </a:ln>
          <a:effectLst/>
        </p:spPr>
        <p:txBody>
          <a:bodyPr lIns="108000" tIns="86400" rIns="0" bIns="0" anchor="t" anchorCtr="0"/>
          <a:lstStyle/>
          <a:p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Represents a signed fraction, like 2/3 or -1/5. */</a:t>
            </a:r>
          </a:p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class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Fraction</a:t>
            </a:r>
            <a:r>
              <a:rPr lang="en-US" sz="1200" dirty="0">
                <a:latin typeface="Consolas"/>
                <a:ea typeface="Consolas"/>
                <a:cs typeface="Consolas"/>
              </a:rPr>
              <a:t> {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Constructs a fraction from the two integers */</a:t>
            </a:r>
            <a:endParaRPr lang="en-US" sz="1200" dirty="0">
              <a:solidFill>
                <a:srgbClr val="00579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</a:t>
            </a:r>
            <a:r>
              <a:rPr lang="en-US" sz="1200" dirty="0">
                <a:latin typeface="Consolas"/>
                <a:ea typeface="Consolas"/>
                <a:cs typeface="Consolas"/>
              </a:rPr>
              <a:t>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Fraction</a:t>
            </a:r>
            <a:r>
              <a:rPr lang="en-US" sz="1200" dirty="0">
                <a:latin typeface="Consolas"/>
                <a:ea typeface="Consolas"/>
                <a:cs typeface="Consolas"/>
              </a:rPr>
              <a:t>(int numerator, int denominator)     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...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Returns a fraction which is the sum of this fraction and the other one. */</a:t>
            </a: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Fraction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add</a:t>
            </a:r>
            <a:r>
              <a:rPr lang="en-US" sz="1200" dirty="0">
                <a:latin typeface="Consolas"/>
                <a:ea typeface="Consolas"/>
                <a:cs typeface="Consolas"/>
              </a:rPr>
              <a:t>(Fraction other)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Returns a fraction which is the product of this fraction and the other one. */</a:t>
            </a: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Fraction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multiply</a:t>
            </a:r>
            <a:r>
              <a:rPr lang="en-US" sz="1200" dirty="0">
                <a:latin typeface="Consolas"/>
                <a:ea typeface="Consolas"/>
                <a:cs typeface="Consolas"/>
              </a:rPr>
              <a:t>(Fraction other)</a:t>
            </a:r>
          </a:p>
          <a:p>
            <a:pPr>
              <a:spcBef>
                <a:spcPts val="600"/>
              </a:spcBef>
            </a:pP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/** Returns the inverse of this fraction. */</a:t>
            </a: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Fraction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invert</a:t>
            </a:r>
            <a:r>
              <a:rPr lang="en-US" sz="1200" dirty="0">
                <a:latin typeface="Consolas"/>
                <a:ea typeface="Consolas"/>
                <a:cs typeface="Consolas"/>
              </a:rPr>
              <a:t>()</a:t>
            </a:r>
          </a:p>
          <a:p>
            <a:pPr>
              <a:lnSpc>
                <a:spcPts val="1240"/>
              </a:lnSpc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latin typeface="Consolas"/>
                <a:cs typeface="Consolas"/>
              </a:rPr>
              <a:t>...</a:t>
            </a:r>
          </a:p>
          <a:p>
            <a:pPr>
              <a:lnSpc>
                <a:spcPts val="1240"/>
              </a:lnSpc>
            </a:pPr>
            <a:r>
              <a:rPr lang="en-US" sz="1200" dirty="0">
                <a:latin typeface="Consolas"/>
                <a:ea typeface="Consolas"/>
                <a:cs typeface="Consolas"/>
              </a:rPr>
              <a:t>}</a:t>
            </a:r>
          </a:p>
        </p:txBody>
      </p:sp>
      <p:sp>
        <p:nvSpPr>
          <p:cNvPr id="9" name="AutoShape 7">
            <a:extLst>
              <a:ext uri="{FF2B5EF4-FFF2-40B4-BE49-F238E27FC236}">
                <a16:creationId xmlns:a16="http://schemas.microsoft.com/office/drawing/2014/main" id="{92955E79-A7D3-C499-5119-3C47EB7146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3202" y="4288236"/>
            <a:ext cx="7294119" cy="1680468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>
            <a:noFill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46800" rIns="0" rtlCol="0" anchor="ctr" anchorCtr="0"/>
          <a:lstStyle/>
          <a:p>
            <a:pPr>
              <a:spcBef>
                <a:spcPts val="1200"/>
              </a:spcBef>
              <a:buSzPct val="100000"/>
            </a:pPr>
            <a:r>
              <a:rPr lang="en-US" sz="2000" u="sng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Observations</a:t>
            </a:r>
            <a:r>
              <a:rPr lang="en-US" sz="16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(from this API):</a:t>
            </a:r>
          </a:p>
          <a:p>
            <a:pPr marL="285750" indent="-285750">
              <a:spcBef>
                <a:spcPts val="800"/>
              </a:spcBef>
              <a:buSzPct val="10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Objects can be passed to methods as arguments</a:t>
            </a:r>
          </a:p>
          <a:p>
            <a:pPr marL="285750" indent="-285750">
              <a:lnSpc>
                <a:spcPct val="100000"/>
              </a:lnSpc>
              <a:spcBef>
                <a:spcPts val="800"/>
              </a:spcBef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Objects can be returned by methods as return values</a:t>
            </a:r>
          </a:p>
          <a:p>
            <a:pPr marL="285750" indent="-285750">
              <a:spcBef>
                <a:spcPts val="800"/>
              </a:spcBef>
              <a:buSzPct val="10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What is the meaning of “</a:t>
            </a:r>
            <a:r>
              <a:rPr lang="en-US" u="sng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fraction”?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8DD60E4-1938-CC90-1F72-C4ADD2BC021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5859" y="692875"/>
            <a:ext cx="3379559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latin typeface="Consolas"/>
                <a:cs typeface="Consolas"/>
              </a:rPr>
              <a:t>Fraction</a:t>
            </a:r>
            <a:r>
              <a:rPr lang="en-US" sz="1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API / class skeleton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0FE4C6A-0AE0-DFF0-7D9D-BB0B48C068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2122" y="1276034"/>
            <a:ext cx="1418307" cy="5539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latin typeface="Consolas"/>
                <a:cs typeface="Consolas"/>
              </a:rPr>
              <a:t>Fraction</a:t>
            </a:r>
            <a:r>
              <a:rPr lang="en-US" sz="1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abstraction</a:t>
            </a:r>
            <a:endParaRPr lang="en-US" sz="14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DB77EAAB-1AA2-3AAD-23D5-437D22448ECD}"/>
              </a:ext>
            </a:extLst>
          </p:cNvPr>
          <p:cNvSpPr/>
          <p:nvPr/>
        </p:nvSpPr>
        <p:spPr bwMode="auto">
          <a:xfrm>
            <a:off x="6425430" y="1060062"/>
            <a:ext cx="375357" cy="23051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ＭＳ Ｐゴシック" charset="-128"/>
                <a:cs typeface="Times New Roman" panose="02020603050405020304" pitchFamily="18" charset="0"/>
              </a:rPr>
              <a:t>API</a:t>
            </a:r>
          </a:p>
        </p:txBody>
      </p:sp>
      <p:sp>
        <p:nvSpPr>
          <p:cNvPr id="5" name="AutoShape 7">
            <a:extLst>
              <a:ext uri="{FF2B5EF4-FFF2-40B4-BE49-F238E27FC236}">
                <a16:creationId xmlns:a16="http://schemas.microsoft.com/office/drawing/2014/main" id="{54B35219-EE00-1A13-340A-9636B301B5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54254" y="2543117"/>
            <a:ext cx="1756175" cy="864832"/>
          </a:xfrm>
          <a:prstGeom prst="roundRect">
            <a:avLst>
              <a:gd name="adj" fmla="val 16667"/>
            </a:avLst>
          </a:prstGeom>
          <a:solidFill>
            <a:srgbClr val="FFF6E4"/>
          </a:solidFill>
          <a:ln>
            <a:noFill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46800" rIns="72000" rtlCol="0" anchor="ctr" anchorCtr="0"/>
          <a:lstStyle/>
          <a:p>
            <a:pPr>
              <a:lnSpc>
                <a:spcPts val="1880"/>
              </a:lnSpc>
              <a:spcBef>
                <a:spcPts val="400"/>
              </a:spcBef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Fraction – arithmetic methods</a:t>
            </a:r>
          </a:p>
        </p:txBody>
      </p:sp>
    </p:spTree>
    <p:extLst>
      <p:ext uri="{BB962C8B-B14F-4D97-AF65-F5344CB8AC3E}">
        <p14:creationId xmlns:p14="http://schemas.microsoft.com/office/powerpoint/2010/main" val="3329204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AC86F4-ADCA-3AAC-1A01-7EFA9D72DE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ACAFF289-F37B-897A-9C42-A86DE28F88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3202" y="1000371"/>
            <a:ext cx="6290586" cy="3085492"/>
          </a:xfrm>
          <a:prstGeom prst="rect">
            <a:avLst/>
          </a:prstGeom>
          <a:noFill/>
          <a:ln w="9525">
            <a:solidFill>
              <a:srgbClr val="293973"/>
            </a:solidFill>
            <a:miter lim="800000"/>
            <a:headEnd/>
            <a:tailEnd/>
          </a:ln>
          <a:effectLst/>
        </p:spPr>
        <p:txBody>
          <a:bodyPr lIns="108000" tIns="86400" rIns="0" bIns="0" anchor="t" anchorCtr="0"/>
          <a:lstStyle/>
          <a:p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Represents a signed fraction, like 2/3 or -1/5. */</a:t>
            </a:r>
          </a:p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class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Fraction</a:t>
            </a:r>
            <a:r>
              <a:rPr lang="en-US" sz="1200" dirty="0">
                <a:latin typeface="Consolas"/>
                <a:ea typeface="Consolas"/>
                <a:cs typeface="Consolas"/>
              </a:rPr>
              <a:t> {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Constructs a fraction from the two integers */</a:t>
            </a:r>
            <a:endParaRPr lang="en-US" sz="1200" dirty="0">
              <a:solidFill>
                <a:srgbClr val="00579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</a:t>
            </a:r>
            <a:r>
              <a:rPr lang="en-US" sz="1200" dirty="0">
                <a:latin typeface="Consolas"/>
                <a:ea typeface="Consolas"/>
                <a:cs typeface="Consolas"/>
              </a:rPr>
              <a:t>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Fraction</a:t>
            </a:r>
            <a:r>
              <a:rPr lang="en-US" sz="1200" dirty="0">
                <a:latin typeface="Consolas"/>
                <a:ea typeface="Consolas"/>
                <a:cs typeface="Consolas"/>
              </a:rPr>
              <a:t>(int numerator, int denominator)     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...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Returns a fraction which is the sum of this fraction and the other one. */</a:t>
            </a: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Fraction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add</a:t>
            </a:r>
            <a:r>
              <a:rPr lang="en-US" sz="1200" dirty="0">
                <a:latin typeface="Consolas"/>
                <a:ea typeface="Consolas"/>
                <a:cs typeface="Consolas"/>
              </a:rPr>
              <a:t>(Fraction other)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Returns a fraction which is the product of this fraction and the other one. */</a:t>
            </a: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Fraction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multiply</a:t>
            </a:r>
            <a:r>
              <a:rPr lang="en-US" sz="1200" dirty="0">
                <a:latin typeface="Consolas"/>
                <a:ea typeface="Consolas"/>
                <a:cs typeface="Consolas"/>
              </a:rPr>
              <a:t>(Fraction other)</a:t>
            </a:r>
          </a:p>
          <a:p>
            <a:pPr>
              <a:spcBef>
                <a:spcPts val="600"/>
              </a:spcBef>
            </a:pP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/** Returns the inverse of this fraction. */</a:t>
            </a: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Fraction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invert</a:t>
            </a:r>
            <a:r>
              <a:rPr lang="en-US" sz="1200" dirty="0">
                <a:latin typeface="Consolas"/>
                <a:ea typeface="Consolas"/>
                <a:cs typeface="Consolas"/>
              </a:rPr>
              <a:t>()</a:t>
            </a:r>
          </a:p>
          <a:p>
            <a:pPr>
              <a:lnSpc>
                <a:spcPts val="1240"/>
              </a:lnSpc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latin typeface="Consolas"/>
                <a:cs typeface="Consolas"/>
              </a:rPr>
              <a:t>...</a:t>
            </a:r>
          </a:p>
          <a:p>
            <a:pPr>
              <a:lnSpc>
                <a:spcPts val="1240"/>
              </a:lnSpc>
            </a:pPr>
            <a:r>
              <a:rPr lang="en-US" sz="1200" dirty="0">
                <a:latin typeface="Consolas"/>
                <a:ea typeface="Consolas"/>
                <a:cs typeface="Consolas"/>
              </a:rPr>
              <a:t>}</a:t>
            </a:r>
          </a:p>
        </p:txBody>
      </p:sp>
      <p:sp>
        <p:nvSpPr>
          <p:cNvPr id="17411" name="Rectangle 3">
            <a:extLst>
              <a:ext uri="{FF2B5EF4-FFF2-40B4-BE49-F238E27FC236}">
                <a16:creationId xmlns:a16="http://schemas.microsoft.com/office/drawing/2014/main" id="{F6B69AFD-F4FE-6E02-F46B-FEBF23EA2F4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dirty="0"/>
              <a:t>Using methods </a:t>
            </a:r>
            <a:r>
              <a:rPr kumimoji="0" lang="en-US" sz="1600" dirty="0"/>
              <a:t>(a client perspective)</a:t>
            </a:r>
            <a:endParaRPr kumimoji="0" lang="en-US" sz="14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EFAC8F6-9926-B53A-3C89-239FBADCC0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5859" y="692875"/>
            <a:ext cx="3379559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latin typeface="Consolas"/>
                <a:cs typeface="Consolas"/>
              </a:rPr>
              <a:t>Fraction</a:t>
            </a:r>
            <a:r>
              <a:rPr lang="en-US" sz="1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API / class skeleton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F351BA5-9F20-B589-CD6C-F0CB2394522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87490" y="2768195"/>
            <a:ext cx="4423977" cy="1548697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16000" tIns="108000" rIns="0" bIns="0" anchor="t" anchorCtr="0"/>
          <a:lstStyle/>
          <a:p>
            <a:pPr>
              <a:spcBef>
                <a:spcPts val="600"/>
              </a:spcBef>
            </a:pPr>
            <a:r>
              <a:rPr lang="en-US" sz="1200" dirty="0">
                <a:solidFill>
                  <a:srgbClr val="00703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// client code (in any class)</a:t>
            </a:r>
          </a:p>
          <a:p>
            <a:pPr>
              <a:spcBef>
                <a:spcPts val="0"/>
              </a:spcBef>
            </a:pPr>
            <a:r>
              <a:rPr lang="en-US" sz="11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...</a:t>
            </a:r>
            <a:endParaRPr lang="en-US" sz="1100" dirty="0">
              <a:solidFill>
                <a:srgbClr val="00703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200"/>
              </a:spcBef>
            </a:pP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Consolas"/>
                <a:ea typeface="Consolas"/>
                <a:cs typeface="Consolas"/>
              </a:rPr>
              <a:t>Fraction a = new Fraction(1,3);</a:t>
            </a:r>
          </a:p>
          <a:p>
            <a:pPr>
              <a:spcBef>
                <a:spcPts val="0"/>
              </a:spcBef>
            </a:pP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Consolas"/>
                <a:ea typeface="Consolas"/>
                <a:cs typeface="Consolas"/>
              </a:rPr>
              <a:t>Fraction b = new Fraction(1,2);</a:t>
            </a:r>
          </a:p>
          <a:p>
            <a:pPr>
              <a:spcBef>
                <a:spcPts val="2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Fraction </a:t>
            </a:r>
            <a:r>
              <a:rPr lang="en-US" sz="1200" dirty="0">
                <a:latin typeface="Consolas"/>
                <a:cs typeface="Consolas"/>
              </a:rPr>
              <a:t>sum</a:t>
            </a:r>
            <a:r>
              <a:rPr lang="en-US" sz="1200" dirty="0">
                <a:latin typeface="Consolas"/>
                <a:ea typeface="Consolas"/>
                <a:cs typeface="Consolas"/>
              </a:rPr>
              <a:t> = </a:t>
            </a:r>
            <a:r>
              <a:rPr lang="en-US" sz="1200" dirty="0">
                <a:latin typeface="Consolas"/>
                <a:cs typeface="Consolas"/>
              </a:rPr>
              <a:t>a</a:t>
            </a:r>
            <a:r>
              <a:rPr lang="en-US" sz="1200" dirty="0">
                <a:latin typeface="Consolas"/>
                <a:ea typeface="Consolas"/>
                <a:cs typeface="Consolas"/>
              </a:rPr>
              <a:t>.add(</a:t>
            </a:r>
            <a:r>
              <a:rPr lang="en-US" sz="1200" dirty="0">
                <a:latin typeface="Consolas"/>
                <a:cs typeface="Consolas"/>
              </a:rPr>
              <a:t>b</a:t>
            </a:r>
            <a:r>
              <a:rPr lang="en-US" sz="1200" dirty="0">
                <a:latin typeface="Consolas"/>
                <a:ea typeface="Consolas"/>
                <a:cs typeface="Consolas"/>
              </a:rPr>
              <a:t>);</a:t>
            </a:r>
          </a:p>
          <a:p>
            <a:pPr>
              <a:spcBef>
                <a:spcPts val="200"/>
              </a:spcBef>
            </a:pP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Consolas"/>
                <a:ea typeface="Consolas"/>
                <a:cs typeface="Consolas"/>
              </a:rPr>
              <a:t>System.out.println(a + " + " +  b + " = " + sum);</a:t>
            </a:r>
          </a:p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Consolas"/>
                <a:ea typeface="Consolas"/>
                <a:cs typeface="Consolas"/>
              </a:rPr>
              <a:t>...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400" dirty="0"/>
              <a:t>
</a:t>
            </a:r>
            <a:endParaRPr lang="en-US" sz="1400" dirty="0">
              <a:solidFill>
                <a:srgbClr val="000000"/>
              </a:solidFill>
              <a:latin typeface="Consolas"/>
              <a:ea typeface="Consolas"/>
              <a:cs typeface="Consola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1A350E2-E648-2AC8-139A-7D805122FCE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90452" y="4085863"/>
            <a:ext cx="1897107" cy="741517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44000" tIns="133200" rIns="0" bIns="122400" anchor="t" anchorCtr="0"/>
          <a:lstStyle/>
          <a:p>
            <a:pPr>
              <a:spcBef>
                <a:spcPts val="12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% java FractionDemo</a:t>
            </a:r>
          </a:p>
          <a:p>
            <a:pPr>
              <a:spcBef>
                <a:spcPts val="12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1/3 + 1/2 = 5/6</a:t>
            </a:r>
          </a:p>
        </p:txBody>
      </p:sp>
    </p:spTree>
    <p:extLst>
      <p:ext uri="{BB962C8B-B14F-4D97-AF65-F5344CB8AC3E}">
        <p14:creationId xmlns:p14="http://schemas.microsoft.com/office/powerpoint/2010/main" val="411191533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12C41D-3188-B28D-D746-E508C9A101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6E610207-F0E5-EDA5-D969-BCDE357EDD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3202" y="1000371"/>
            <a:ext cx="6290586" cy="3085492"/>
          </a:xfrm>
          <a:prstGeom prst="rect">
            <a:avLst/>
          </a:prstGeom>
          <a:noFill/>
          <a:ln w="9525">
            <a:solidFill>
              <a:srgbClr val="293973"/>
            </a:solidFill>
            <a:miter lim="800000"/>
            <a:headEnd/>
            <a:tailEnd/>
          </a:ln>
          <a:effectLst/>
        </p:spPr>
        <p:txBody>
          <a:bodyPr lIns="108000" tIns="86400" rIns="0" bIns="0" anchor="t" anchorCtr="0"/>
          <a:lstStyle/>
          <a:p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Represents a signed fraction, like 2/3 or -1/5. */</a:t>
            </a:r>
          </a:p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class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Fraction</a:t>
            </a:r>
            <a:r>
              <a:rPr lang="en-US" sz="1200" dirty="0">
                <a:latin typeface="Consolas"/>
                <a:ea typeface="Consolas"/>
                <a:cs typeface="Consolas"/>
              </a:rPr>
              <a:t> {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Constructs a fraction from the two integers */</a:t>
            </a:r>
            <a:endParaRPr lang="en-US" sz="1200" dirty="0">
              <a:solidFill>
                <a:srgbClr val="00579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</a:t>
            </a:r>
            <a:r>
              <a:rPr lang="en-US" sz="1200" dirty="0">
                <a:latin typeface="Consolas"/>
                <a:ea typeface="Consolas"/>
                <a:cs typeface="Consolas"/>
              </a:rPr>
              <a:t>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Fraction</a:t>
            </a:r>
            <a:r>
              <a:rPr lang="en-US" sz="1200" dirty="0">
                <a:latin typeface="Consolas"/>
                <a:ea typeface="Consolas"/>
                <a:cs typeface="Consolas"/>
              </a:rPr>
              <a:t>(int numerator, int denominator)     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...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Returns a fraction which is the sum of this fraction and the other one. */</a:t>
            </a: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Fraction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add</a:t>
            </a:r>
            <a:r>
              <a:rPr lang="en-US" sz="1200" dirty="0">
                <a:latin typeface="Consolas"/>
                <a:ea typeface="Consolas"/>
                <a:cs typeface="Consolas"/>
              </a:rPr>
              <a:t>(Fraction other)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Returns a fraction which is the product of this fraction and the other one. */</a:t>
            </a: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Fraction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multiply</a:t>
            </a:r>
            <a:r>
              <a:rPr lang="en-US" sz="1200" dirty="0">
                <a:latin typeface="Consolas"/>
                <a:ea typeface="Consolas"/>
                <a:cs typeface="Consolas"/>
              </a:rPr>
              <a:t>(Fraction other)</a:t>
            </a:r>
          </a:p>
          <a:p>
            <a:pPr>
              <a:spcBef>
                <a:spcPts val="600"/>
              </a:spcBef>
            </a:pP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/** Returns the inverse of this fraction. */</a:t>
            </a: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Fraction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invert</a:t>
            </a:r>
            <a:r>
              <a:rPr lang="en-US" sz="1200" dirty="0">
                <a:latin typeface="Consolas"/>
                <a:ea typeface="Consolas"/>
                <a:cs typeface="Consolas"/>
              </a:rPr>
              <a:t>()</a:t>
            </a:r>
          </a:p>
          <a:p>
            <a:pPr>
              <a:lnSpc>
                <a:spcPts val="1240"/>
              </a:lnSpc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latin typeface="Consolas"/>
                <a:cs typeface="Consolas"/>
              </a:rPr>
              <a:t>...</a:t>
            </a:r>
          </a:p>
          <a:p>
            <a:pPr>
              <a:lnSpc>
                <a:spcPts val="1240"/>
              </a:lnSpc>
            </a:pPr>
            <a:r>
              <a:rPr lang="en-US" sz="1200" dirty="0">
                <a:latin typeface="Consolas"/>
                <a:ea typeface="Consolas"/>
                <a:cs typeface="Consolas"/>
              </a:rPr>
              <a:t>}</a:t>
            </a:r>
          </a:p>
        </p:txBody>
      </p:sp>
      <p:sp>
        <p:nvSpPr>
          <p:cNvPr id="17411" name="Rectangle 3">
            <a:extLst>
              <a:ext uri="{FF2B5EF4-FFF2-40B4-BE49-F238E27FC236}">
                <a16:creationId xmlns:a16="http://schemas.microsoft.com/office/drawing/2014/main" id="{4F199B49-687F-75A7-52A2-8FD9CC3ECB2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dirty="0"/>
              <a:t>Using methods </a:t>
            </a:r>
            <a:r>
              <a:rPr kumimoji="0" lang="en-US" sz="1600" dirty="0"/>
              <a:t>(a client perspective)</a:t>
            </a:r>
            <a:endParaRPr kumimoji="0" lang="en-US" sz="140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43D23ABC-15E9-B719-DBF0-3EF192D15C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5859" y="692875"/>
            <a:ext cx="3379559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latin typeface="Consolas"/>
                <a:cs typeface="Consolas"/>
              </a:rPr>
              <a:t>Fraction</a:t>
            </a:r>
            <a:r>
              <a:rPr lang="en-US" sz="1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API / class skeleton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67A6829D-1431-88C1-16CD-CE3CFF22160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64466" y="1149628"/>
            <a:ext cx="2618061" cy="1067448"/>
          </a:xfrm>
          <a:solidFill>
            <a:schemeClr val="bg1"/>
          </a:solidFill>
        </p:spPr>
        <p:txBody>
          <a:bodyPr/>
          <a:lstStyle/>
          <a:p>
            <a:pPr marL="9525" indent="-9525">
              <a:lnSpc>
                <a:spcPct val="100000"/>
              </a:lnSpc>
              <a:spcBef>
                <a:spcPts val="600"/>
              </a:spcBef>
            </a:pPr>
            <a:r>
              <a:rPr lang="en-US" sz="1600" dirty="0">
                <a:solidFill>
                  <a:srgbClr val="000000"/>
                </a:solidFill>
              </a:rPr>
              <a:t>In the class documentation, “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sz="1600" dirty="0">
                <a:solidFill>
                  <a:srgbClr val="000000"/>
                </a:solidFill>
              </a:rPr>
              <a:t>” refers to the object on which the method was called.</a:t>
            </a:r>
            <a:endParaRPr lang="en-US" sz="1600" dirty="0">
              <a:solidFill>
                <a:srgbClr val="000000"/>
              </a:solidFill>
              <a:latin typeface="Consolas"/>
              <a:ea typeface="Consolas"/>
              <a:cs typeface="Consolas"/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3268A9BE-0A74-D13E-C442-0A481512EF13}"/>
              </a:ext>
            </a:extLst>
          </p:cNvPr>
          <p:cNvSpPr/>
          <p:nvPr/>
        </p:nvSpPr>
        <p:spPr bwMode="auto">
          <a:xfrm>
            <a:off x="4035489" y="2278250"/>
            <a:ext cx="891073" cy="255321"/>
          </a:xfrm>
          <a:prstGeom prst="roundRect">
            <a:avLst/>
          </a:prstGeom>
          <a:noFill/>
          <a:ln w="9525" cap="flat" cmpd="sng" algn="ctr">
            <a:solidFill>
              <a:srgbClr val="2540C4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mic Sans MS" charset="0"/>
              <a:ea typeface="ＭＳ Ｐゴシック" charset="-128"/>
              <a:cs typeface="ＭＳ Ｐゴシック" charset="-128"/>
            </a:endParaRPr>
          </a:p>
        </p:txBody>
      </p:sp>
      <p:cxnSp>
        <p:nvCxnSpPr>
          <p:cNvPr id="6" name="AutoShape 8">
            <a:extLst>
              <a:ext uri="{FF2B5EF4-FFF2-40B4-BE49-F238E27FC236}">
                <a16:creationId xmlns:a16="http://schemas.microsoft.com/office/drawing/2014/main" id="{44DACA9C-5C77-C153-1ECA-4B527BEFE18E}"/>
              </a:ext>
            </a:extLst>
          </p:cNvPr>
          <p:cNvCxnSpPr>
            <a:cxnSpLocks noChangeShapeType="1"/>
          </p:cNvCxnSpPr>
          <p:nvPr/>
        </p:nvCxnSpPr>
        <p:spPr bwMode="auto">
          <a:xfrm flipH="1">
            <a:off x="5002924" y="1683352"/>
            <a:ext cx="1061542" cy="497112"/>
          </a:xfrm>
          <a:prstGeom prst="straightConnector1">
            <a:avLst/>
          </a:prstGeom>
          <a:noFill/>
          <a:ln w="19050">
            <a:solidFill>
              <a:srgbClr val="2540C4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  <p:sp>
        <p:nvSpPr>
          <p:cNvPr id="12" name="Rounded Rectangular Callout 11">
            <a:extLst>
              <a:ext uri="{FF2B5EF4-FFF2-40B4-BE49-F238E27FC236}">
                <a16:creationId xmlns:a16="http://schemas.microsoft.com/office/drawing/2014/main" id="{7BEAF99D-AB19-4473-9E45-8F8DE3A24ED8}"/>
              </a:ext>
            </a:extLst>
          </p:cNvPr>
          <p:cNvSpPr/>
          <p:nvPr/>
        </p:nvSpPr>
        <p:spPr>
          <a:xfrm>
            <a:off x="3983119" y="4636753"/>
            <a:ext cx="3546950" cy="661498"/>
          </a:xfrm>
          <a:prstGeom prst="wedgeRoundRectCallout">
            <a:avLst>
              <a:gd name="adj1" fmla="val -46140"/>
              <a:gd name="adj2" fmla="val -17893"/>
              <a:gd name="adj3" fmla="val 16667"/>
            </a:avLst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0" rIns="0" bIns="0" rtlCol="0" anchor="t" anchorCtr="0"/>
          <a:lstStyle/>
          <a:p>
            <a:pPr>
              <a:spcBef>
                <a:spcPts val="600"/>
              </a:spcBef>
            </a:pPr>
            <a:r>
              <a:rPr lang="en-US" u="sng" dirty="0">
                <a:solidFill>
                  <a:srgbClr val="000000"/>
                </a:solidFill>
                <a:latin typeface="Times New Roman"/>
                <a:cs typeface="Times New Roman"/>
              </a:rPr>
              <a:t>Method calling:</a:t>
            </a:r>
          </a:p>
          <a:p>
            <a:pPr>
              <a:spcBef>
                <a:spcPts val="600"/>
              </a:spcBef>
            </a:pPr>
            <a:r>
              <a:rPr lang="en-US" sz="1400" i="1" dirty="0">
                <a:solidFill>
                  <a:srgbClr val="000000"/>
                </a:solidFill>
                <a:latin typeface="Times New Roman"/>
                <a:cs typeface="Times New Roman"/>
              </a:rPr>
              <a:t>objectVariable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</a:t>
            </a:r>
            <a:r>
              <a:rPr lang="en-US" sz="1400" i="1" dirty="0">
                <a:solidFill>
                  <a:srgbClr val="000000"/>
                </a:solidFill>
                <a:latin typeface="Times New Roman"/>
                <a:cs typeface="Times New Roman"/>
              </a:rPr>
              <a:t>methodName</a:t>
            </a:r>
            <a:r>
              <a:rPr lang="en-US" sz="1400" dirty="0">
                <a:solidFill>
                  <a:srgbClr val="000000"/>
                </a:solidFill>
                <a:latin typeface="Times New Roman"/>
                <a:cs typeface="Times New Roman"/>
              </a:rPr>
              <a:t>(</a:t>
            </a:r>
            <a:r>
              <a:rPr lang="en-US" sz="1400" i="1" dirty="0">
                <a:solidFill>
                  <a:srgbClr val="000000"/>
                </a:solidFill>
                <a:latin typeface="Times New Roman"/>
                <a:cs typeface="Times New Roman"/>
              </a:rPr>
              <a:t>arguments</a:t>
            </a:r>
            <a:r>
              <a:rPr lang="en-US" sz="1400" dirty="0">
                <a:solidFill>
                  <a:srgbClr val="000000"/>
                </a:solidFill>
                <a:latin typeface="Times New Roman"/>
                <a:cs typeface="Times New Roman"/>
              </a:rPr>
              <a:t>)</a:t>
            </a:r>
            <a:endParaRPr lang="en-US" sz="14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600"/>
              </a:spcBef>
            </a:pPr>
            <a:endParaRPr lang="en-US" sz="1200" u="sng" dirty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30033760-43D9-0F1C-9208-1522C452D1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87490" y="2768195"/>
            <a:ext cx="4423977" cy="1548697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16000" tIns="108000" rIns="0" bIns="0" anchor="t" anchorCtr="0"/>
          <a:lstStyle/>
          <a:p>
            <a:pPr>
              <a:spcBef>
                <a:spcPts val="600"/>
              </a:spcBef>
            </a:pPr>
            <a:r>
              <a:rPr lang="en-US" sz="1200" dirty="0">
                <a:solidFill>
                  <a:srgbClr val="00703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// client code (in any class)</a:t>
            </a:r>
          </a:p>
          <a:p>
            <a:pPr>
              <a:spcBef>
                <a:spcPts val="0"/>
              </a:spcBef>
            </a:pPr>
            <a:r>
              <a:rPr lang="en-US" sz="11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...</a:t>
            </a:r>
            <a:endParaRPr lang="en-US" sz="1100" dirty="0">
              <a:solidFill>
                <a:srgbClr val="00703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200"/>
              </a:spcBef>
            </a:pP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Consolas"/>
                <a:ea typeface="Consolas"/>
                <a:cs typeface="Consolas"/>
              </a:rPr>
              <a:t>Fraction a = new Fraction(1,3);</a:t>
            </a:r>
          </a:p>
          <a:p>
            <a:pPr>
              <a:spcBef>
                <a:spcPts val="0"/>
              </a:spcBef>
            </a:pP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Consolas"/>
                <a:ea typeface="Consolas"/>
                <a:cs typeface="Consolas"/>
              </a:rPr>
              <a:t>Fraction b = new Fraction(1,2);</a:t>
            </a:r>
          </a:p>
          <a:p>
            <a:pPr>
              <a:spcBef>
                <a:spcPts val="2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Fraction </a:t>
            </a:r>
            <a:r>
              <a:rPr lang="en-US" sz="1200" dirty="0">
                <a:latin typeface="Consolas"/>
                <a:cs typeface="Consolas"/>
              </a:rPr>
              <a:t>sum</a:t>
            </a:r>
            <a:r>
              <a:rPr lang="en-US" sz="1200" dirty="0">
                <a:latin typeface="Consolas"/>
                <a:ea typeface="Consolas"/>
                <a:cs typeface="Consolas"/>
              </a:rPr>
              <a:t> = </a:t>
            </a:r>
            <a:r>
              <a:rPr lang="en-US" sz="1200" dirty="0">
                <a:latin typeface="Consolas"/>
                <a:cs typeface="Consolas"/>
              </a:rPr>
              <a:t>a</a:t>
            </a:r>
            <a:r>
              <a:rPr lang="en-US" sz="1200" dirty="0">
                <a:latin typeface="Consolas"/>
                <a:ea typeface="Consolas"/>
                <a:cs typeface="Consolas"/>
              </a:rPr>
              <a:t>.add(</a:t>
            </a:r>
            <a:r>
              <a:rPr lang="en-US" sz="1200" dirty="0">
                <a:latin typeface="Consolas"/>
                <a:cs typeface="Consolas"/>
              </a:rPr>
              <a:t>b</a:t>
            </a:r>
            <a:r>
              <a:rPr lang="en-US" sz="1200" dirty="0">
                <a:latin typeface="Consolas"/>
                <a:ea typeface="Consolas"/>
                <a:cs typeface="Consolas"/>
              </a:rPr>
              <a:t>);</a:t>
            </a:r>
          </a:p>
          <a:p>
            <a:pPr>
              <a:spcBef>
                <a:spcPts val="200"/>
              </a:spcBef>
            </a:pP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Consolas"/>
                <a:ea typeface="Consolas"/>
                <a:cs typeface="Consolas"/>
              </a:rPr>
              <a:t>System.out.println(a + " + " +  b + " = " + sum);</a:t>
            </a:r>
          </a:p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Consolas"/>
                <a:ea typeface="Consolas"/>
                <a:cs typeface="Consolas"/>
              </a:rPr>
              <a:t>...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400" dirty="0"/>
              <a:t>
</a:t>
            </a:r>
            <a:endParaRPr lang="en-US" sz="1400" dirty="0">
              <a:solidFill>
                <a:srgbClr val="000000"/>
              </a:solidFill>
              <a:latin typeface="Consolas"/>
              <a:ea typeface="Consolas"/>
              <a:cs typeface="Consola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7294EF6-A05C-E1ED-F11C-B804ACF381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90452" y="4085863"/>
            <a:ext cx="1897107" cy="741517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44000" tIns="133200" rIns="0" bIns="122400" anchor="t" anchorCtr="0"/>
          <a:lstStyle/>
          <a:p>
            <a:pPr>
              <a:spcBef>
                <a:spcPts val="12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% java FractionDemo</a:t>
            </a:r>
          </a:p>
          <a:p>
            <a:pPr>
              <a:spcBef>
                <a:spcPts val="12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1/3 + 1/2 = 5/6</a:t>
            </a:r>
          </a:p>
        </p:txBody>
      </p:sp>
      <p:cxnSp>
        <p:nvCxnSpPr>
          <p:cNvPr id="13" name="AutoShape 8">
            <a:extLst>
              <a:ext uri="{FF2B5EF4-FFF2-40B4-BE49-F238E27FC236}">
                <a16:creationId xmlns:a16="http://schemas.microsoft.com/office/drawing/2014/main" id="{C5C075A4-8747-37CB-1F49-3C0C8A1151BE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5046898" y="3843058"/>
            <a:ext cx="195875" cy="741517"/>
          </a:xfrm>
          <a:prstGeom prst="straightConnector1">
            <a:avLst/>
          </a:prstGeom>
          <a:noFill/>
          <a:ln w="19050">
            <a:solidFill>
              <a:srgbClr val="2540C4"/>
            </a:solidFill>
            <a:round/>
            <a:headEnd/>
            <a:tailEnd type="stealth" w="lg" len="lg"/>
          </a:ln>
          <a:effectLst/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78399309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58D217-7A6F-CDCD-91B2-16A9D54752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152A167A-B122-06A1-FC96-B7C90374CBC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3202" y="1000371"/>
            <a:ext cx="6290586" cy="3085492"/>
          </a:xfrm>
          <a:prstGeom prst="rect">
            <a:avLst/>
          </a:prstGeom>
          <a:noFill/>
          <a:ln w="9525">
            <a:solidFill>
              <a:srgbClr val="293973"/>
            </a:solidFill>
            <a:miter lim="800000"/>
            <a:headEnd/>
            <a:tailEnd/>
          </a:ln>
          <a:effectLst/>
        </p:spPr>
        <p:txBody>
          <a:bodyPr lIns="108000" tIns="86400" rIns="0" bIns="0" anchor="t" anchorCtr="0"/>
          <a:lstStyle/>
          <a:p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Represents a signed fraction, like 2/3 or -1/5. */</a:t>
            </a:r>
          </a:p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class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Fraction</a:t>
            </a:r>
            <a:r>
              <a:rPr lang="en-US" sz="1200" dirty="0">
                <a:latin typeface="Consolas"/>
                <a:ea typeface="Consolas"/>
                <a:cs typeface="Consolas"/>
              </a:rPr>
              <a:t> {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Constructs a fraction from the two integers */</a:t>
            </a:r>
            <a:endParaRPr lang="en-US" sz="1200" dirty="0">
              <a:solidFill>
                <a:srgbClr val="00579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</a:t>
            </a:r>
            <a:r>
              <a:rPr lang="en-US" sz="1200" dirty="0">
                <a:latin typeface="Consolas"/>
                <a:ea typeface="Consolas"/>
                <a:cs typeface="Consolas"/>
              </a:rPr>
              <a:t>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Fraction</a:t>
            </a:r>
            <a:r>
              <a:rPr lang="en-US" sz="1200" dirty="0">
                <a:latin typeface="Consolas"/>
                <a:ea typeface="Consolas"/>
                <a:cs typeface="Consolas"/>
              </a:rPr>
              <a:t>(int numerator, int denominator)     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...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Returns a fraction which is the sum of this fraction and the other one. */</a:t>
            </a: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Fraction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add</a:t>
            </a:r>
            <a:r>
              <a:rPr lang="en-US" sz="1200" dirty="0">
                <a:latin typeface="Consolas"/>
                <a:ea typeface="Consolas"/>
                <a:cs typeface="Consolas"/>
              </a:rPr>
              <a:t>(Fraction other)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Returns a fraction which is the product of this fraction and the other one. */</a:t>
            </a: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Fraction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multiply</a:t>
            </a:r>
            <a:r>
              <a:rPr lang="en-US" sz="1200" dirty="0">
                <a:latin typeface="Consolas"/>
                <a:ea typeface="Consolas"/>
                <a:cs typeface="Consolas"/>
              </a:rPr>
              <a:t>(Fraction other)</a:t>
            </a:r>
          </a:p>
          <a:p>
            <a:pPr>
              <a:spcBef>
                <a:spcPts val="600"/>
              </a:spcBef>
            </a:pP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/** Returns the inverse of this fraction. */</a:t>
            </a: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Fraction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invert</a:t>
            </a:r>
            <a:r>
              <a:rPr lang="en-US" sz="1200" dirty="0">
                <a:latin typeface="Consolas"/>
                <a:ea typeface="Consolas"/>
                <a:cs typeface="Consolas"/>
              </a:rPr>
              <a:t>()</a:t>
            </a:r>
          </a:p>
          <a:p>
            <a:pPr>
              <a:lnSpc>
                <a:spcPts val="1240"/>
              </a:lnSpc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latin typeface="Consolas"/>
                <a:cs typeface="Consolas"/>
              </a:rPr>
              <a:t>...</a:t>
            </a:r>
          </a:p>
          <a:p>
            <a:pPr>
              <a:lnSpc>
                <a:spcPts val="1240"/>
              </a:lnSpc>
            </a:pPr>
            <a:r>
              <a:rPr lang="en-US" sz="1200" dirty="0">
                <a:latin typeface="Consolas"/>
                <a:ea typeface="Consolas"/>
                <a:cs typeface="Consolas"/>
              </a:rPr>
              <a:t>}</a:t>
            </a:r>
          </a:p>
        </p:txBody>
      </p:sp>
      <p:sp>
        <p:nvSpPr>
          <p:cNvPr id="17411" name="Rectangle 3">
            <a:extLst>
              <a:ext uri="{FF2B5EF4-FFF2-40B4-BE49-F238E27FC236}">
                <a16:creationId xmlns:a16="http://schemas.microsoft.com/office/drawing/2014/main" id="{A4B9106E-95C3-02D6-1BCF-DF60A6C80EC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dirty="0"/>
              <a:t>Using methods </a:t>
            </a:r>
            <a:r>
              <a:rPr kumimoji="0" lang="en-US" sz="1600" dirty="0"/>
              <a:t>(a client perspective)</a:t>
            </a:r>
            <a:endParaRPr kumimoji="0" lang="en-US" sz="1400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C1360F40-EE94-FF83-61DD-E42E15988C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5860" y="4406752"/>
            <a:ext cx="8841234" cy="442056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600"/>
              </a:spcBef>
            </a:pPr>
            <a:r>
              <a:rPr lang="en-US" sz="1800" dirty="0">
                <a:solidFill>
                  <a:srgbClr val="000000"/>
                </a:solidFill>
              </a:rPr>
              <a:t>Anatomy of   </a:t>
            </a:r>
            <a:r>
              <a:rPr lang="en-US" sz="1400" dirty="0">
                <a:latin typeface="Consolas"/>
                <a:ea typeface="Consolas"/>
                <a:cs typeface="Consolas"/>
              </a:rPr>
              <a:t>Fraction</a:t>
            </a:r>
            <a:r>
              <a:rPr lang="en-US" sz="1800" dirty="0">
                <a:ea typeface="Consolas"/>
              </a:rPr>
              <a:t> </a:t>
            </a:r>
            <a:r>
              <a:rPr lang="en-US" sz="1400" kern="1200" dirty="0">
                <a:latin typeface="Consolas"/>
                <a:cs typeface="Consolas"/>
              </a:rPr>
              <a:t>sum</a:t>
            </a:r>
            <a:r>
              <a:rPr lang="en-US" sz="1800" dirty="0">
                <a:ea typeface="Consolas"/>
              </a:rPr>
              <a:t> </a:t>
            </a:r>
            <a:r>
              <a:rPr lang="en-US" sz="1400" dirty="0">
                <a:latin typeface="Consolas"/>
                <a:ea typeface="Consolas"/>
                <a:cs typeface="Consolas"/>
              </a:rPr>
              <a:t>=</a:t>
            </a:r>
            <a:r>
              <a:rPr lang="en-US" sz="1800" dirty="0">
                <a:ea typeface="Consolas"/>
              </a:rPr>
              <a:t> </a:t>
            </a:r>
            <a:r>
              <a:rPr lang="en-US" sz="1400" kern="1200" dirty="0">
                <a:latin typeface="Consolas"/>
                <a:cs typeface="Consolas"/>
              </a:rPr>
              <a:t>a</a:t>
            </a:r>
            <a:r>
              <a:rPr lang="en-US" sz="1400" dirty="0">
                <a:latin typeface="Consolas"/>
                <a:ea typeface="Consolas"/>
                <a:cs typeface="Consolas"/>
              </a:rPr>
              <a:t>.add(</a:t>
            </a:r>
            <a:r>
              <a:rPr lang="en-US" sz="1400" kern="1200" dirty="0">
                <a:latin typeface="Consolas"/>
                <a:cs typeface="Consolas"/>
              </a:rPr>
              <a:t>b</a:t>
            </a:r>
            <a:r>
              <a:rPr lang="en-US" sz="1400" dirty="0">
                <a:latin typeface="Consolas"/>
                <a:ea typeface="Consolas"/>
                <a:cs typeface="Consolas"/>
              </a:rPr>
              <a:t>)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0F72BCA2-5B10-A4F6-1C9C-A417E3AB536C}"/>
              </a:ext>
            </a:extLst>
          </p:cNvPr>
          <p:cNvGrpSpPr/>
          <p:nvPr/>
        </p:nvGrpSpPr>
        <p:grpSpPr>
          <a:xfrm>
            <a:off x="3210989" y="4794616"/>
            <a:ext cx="4377676" cy="1977617"/>
            <a:chOff x="3347106" y="4875618"/>
            <a:chExt cx="4377676" cy="1977617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92275D32-8672-8A73-ED6E-E5065D9A6792}"/>
                </a:ext>
              </a:extLst>
            </p:cNvPr>
            <p:cNvGrpSpPr/>
            <p:nvPr/>
          </p:nvGrpSpPr>
          <p:grpSpPr>
            <a:xfrm>
              <a:off x="3441110" y="4875618"/>
              <a:ext cx="3558795" cy="598695"/>
              <a:chOff x="3441110" y="4875618"/>
              <a:chExt cx="3558795" cy="598695"/>
            </a:xfrm>
          </p:grpSpPr>
          <p:sp>
            <p:nvSpPr>
              <p:cNvPr id="22" name="AutoShape 7">
                <a:extLst>
                  <a:ext uri="{FF2B5EF4-FFF2-40B4-BE49-F238E27FC236}">
                    <a16:creationId xmlns:a16="http://schemas.microsoft.com/office/drawing/2014/main" id="{FC21BD86-5F26-46E8-6F59-F4D880C6D19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3441110" y="5122373"/>
                <a:ext cx="3558795" cy="351940"/>
              </a:xfrm>
              <a:prstGeom prst="roundRect">
                <a:avLst>
                  <a:gd name="adj" fmla="val 16667"/>
                </a:avLst>
              </a:prstGeom>
              <a:solidFill>
                <a:schemeClr val="bg1"/>
              </a:solidFill>
              <a:ln w="12700">
                <a:solidFill>
                  <a:schemeClr val="bg1">
                    <a:lumMod val="75000"/>
                  </a:schemeClr>
                </a:solidFill>
              </a:ln>
              <a:effectLst/>
              <a:extLs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tIns="46800" rIns="0" rtlCol="0" anchor="ctr" anchorCtr="0"/>
              <a:lstStyle/>
              <a:p>
                <a:pPr>
                  <a:spcBef>
                    <a:spcPts val="600"/>
                  </a:spcBef>
                </a:pPr>
                <a:r>
                  <a:rPr lang="en-US" sz="14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1. Calls the </a:t>
                </a:r>
                <a:r>
                  <a:rPr lang="en-US" sz="1200" dirty="0">
                    <a:solidFill>
                      <a:schemeClr val="tx1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add</a:t>
                </a:r>
                <a:r>
                  <a:rPr lang="en-US" sz="14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method on object </a:t>
                </a:r>
                <a:r>
                  <a:rPr lang="en-US" sz="1200" dirty="0">
                    <a:solidFill>
                      <a:schemeClr val="tx1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a</a:t>
                </a:r>
                <a:endParaRPr lang="en-US" sz="14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23" name="AutoShape 8">
                <a:extLst>
                  <a:ext uri="{FF2B5EF4-FFF2-40B4-BE49-F238E27FC236}">
                    <a16:creationId xmlns:a16="http://schemas.microsoft.com/office/drawing/2014/main" id="{CD705BDD-8E2D-34D8-0811-37F61E1EE93A}"/>
                  </a:ext>
                </a:extLst>
              </p:cNvPr>
              <p:cNvCxnSpPr>
                <a:cxnSpLocks noChangeShapeType="1"/>
              </p:cNvCxnSpPr>
              <p:nvPr/>
            </p:nvCxnSpPr>
            <p:spPr bwMode="auto">
              <a:xfrm flipH="1" flipV="1">
                <a:off x="3730083" y="4875618"/>
                <a:ext cx="126300" cy="227359"/>
              </a:xfrm>
              <a:prstGeom prst="straightConnector1">
                <a:avLst/>
              </a:prstGeom>
              <a:noFill/>
              <a:ln w="19050">
                <a:solidFill>
                  <a:schemeClr val="bg1">
                    <a:lumMod val="65000"/>
                  </a:schemeClr>
                </a:solidFill>
                <a:round/>
                <a:headEnd/>
                <a:tailEnd type="stealth" w="lg" len="lg"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noFill/>
                  </a14:hiddenFill>
                </a:ext>
                <a:ext uri="{AF507438-7753-43e0-B8FC-AC1667EBCBE1}">
                  <a14:hiddenEffects xmlns="" xmlns:a14="http://schemas.microsoft.com/office/drawing/2010/main">
                    <a:effectLst>
                      <a:outerShdw blurRad="63500" dist="38099" dir="2700000" algn="ctr" rotWithShape="0">
                        <a:schemeClr val="bg2">
                          <a:alpha val="74998"/>
                        </a:schemeClr>
                      </a:outerShdw>
                    </a:effectLst>
                  </a14:hiddenEffects>
                </a:ext>
              </a:extLst>
            </p:spPr>
          </p:cxnSp>
        </p:grpSp>
        <p:sp>
          <p:nvSpPr>
            <p:cNvPr id="20" name="AutoShape 7">
              <a:extLst>
                <a:ext uri="{FF2B5EF4-FFF2-40B4-BE49-F238E27FC236}">
                  <a16:creationId xmlns:a16="http://schemas.microsoft.com/office/drawing/2014/main" id="{AF068314-44D2-5974-06E3-A90F32A9DE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47106" y="6411179"/>
              <a:ext cx="4377676" cy="442056"/>
            </a:xfrm>
            <a:prstGeom prst="roundRect">
              <a:avLst>
                <a:gd name="adj" fmla="val 16667"/>
              </a:avLst>
            </a:prstGeom>
            <a:solidFill>
              <a:schemeClr val="bg1"/>
            </a:solidFill>
            <a:ln w="12700">
              <a:noFill/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tIns="46800" rIns="0" rtlCol="0" anchor="ctr" anchorCtr="0"/>
            <a:lstStyle/>
            <a:p>
              <a:pPr>
                <a:spcBef>
                  <a:spcPts val="600"/>
                </a:spcBef>
              </a:pPr>
              <a:r>
                <a:rPr lang="en-US" sz="1400" dirty="0">
                  <a:solidFill>
                    <a:srgbClr val="2540C4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sum </a:t>
              </a:r>
              <a:r>
                <a:rPr lang="en-US" sz="1400" dirty="0">
                  <a:solidFill>
                    <a:srgbClr val="2540C4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ends up pointing to the returned object.</a:t>
              </a:r>
              <a:endParaRPr lang="en-US" sz="1400" dirty="0">
                <a:solidFill>
                  <a:srgbClr val="2540C4"/>
                </a:solidFill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  <p:sp>
          <p:nvSpPr>
            <p:cNvPr id="19" name="AutoShape 7">
              <a:extLst>
                <a:ext uri="{FF2B5EF4-FFF2-40B4-BE49-F238E27FC236}">
                  <a16:creationId xmlns:a16="http://schemas.microsoft.com/office/drawing/2014/main" id="{04483B78-7498-010F-9C78-FFBD4D8552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41110" y="5544911"/>
              <a:ext cx="3558795" cy="532344"/>
            </a:xfrm>
            <a:prstGeom prst="roundRect">
              <a:avLst>
                <a:gd name="adj" fmla="val 16667"/>
              </a:avLst>
            </a:prstGeom>
            <a:solidFill>
              <a:schemeClr val="bg1"/>
            </a:solidFill>
            <a:ln w="12700">
              <a:solidFill>
                <a:schemeClr val="bg1">
                  <a:lumMod val="75000"/>
                </a:schemeClr>
              </a:solidFill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tIns="46800" rIns="0" rtlCol="0" anchor="ctr" anchorCtr="0"/>
            <a:lstStyle/>
            <a:p>
              <a:pPr>
                <a:spcBef>
                  <a:spcPts val="600"/>
                </a:spcBef>
              </a:pPr>
              <a:r>
                <a:rPr lang="en-US" sz="14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2. The </a:t>
              </a:r>
              <a:r>
                <a:rPr lang="en-US" sz="1200" dirty="0">
                  <a:solidFill>
                    <a:schemeClr val="tx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add</a:t>
              </a:r>
              <a:r>
                <a:rPr lang="en-US" sz="14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method operates on the </a:t>
              </a:r>
              <a:r>
                <a:rPr lang="en-US" sz="1200" dirty="0">
                  <a:solidFill>
                    <a:schemeClr val="tx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this</a:t>
              </a:r>
              <a:r>
                <a:rPr lang="en-US" sz="14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object (here, </a:t>
              </a:r>
              <a:r>
                <a:rPr lang="en-US" sz="1200" dirty="0">
                  <a:solidFill>
                    <a:schemeClr val="tx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</a:t>
              </a:r>
              <a:r>
                <a:rPr lang="en-US" sz="14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), and on the </a:t>
              </a:r>
              <a:r>
                <a:rPr lang="en-US" sz="1200" dirty="0">
                  <a:solidFill>
                    <a:schemeClr val="tx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other</a:t>
              </a:r>
              <a:r>
                <a:rPr lang="en-US" sz="14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object (here, </a:t>
              </a:r>
              <a:r>
                <a:rPr lang="en-US" sz="1200" dirty="0">
                  <a:solidFill>
                    <a:schemeClr val="tx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b</a:t>
              </a:r>
              <a:r>
                <a:rPr lang="en-US" sz="14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)</a:t>
              </a:r>
            </a:p>
          </p:txBody>
        </p:sp>
        <p:sp>
          <p:nvSpPr>
            <p:cNvPr id="16" name="AutoShape 7">
              <a:extLst>
                <a:ext uri="{FF2B5EF4-FFF2-40B4-BE49-F238E27FC236}">
                  <a16:creationId xmlns:a16="http://schemas.microsoft.com/office/drawing/2014/main" id="{5BD38BA1-B2CF-70EB-4B93-43448181C50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441110" y="6147853"/>
              <a:ext cx="3558795" cy="340759"/>
            </a:xfrm>
            <a:prstGeom prst="roundRect">
              <a:avLst>
                <a:gd name="adj" fmla="val 16667"/>
              </a:avLst>
            </a:prstGeom>
            <a:solidFill>
              <a:schemeClr val="bg1"/>
            </a:solidFill>
            <a:ln w="12700">
              <a:solidFill>
                <a:schemeClr val="bg1">
                  <a:lumMod val="75000"/>
                </a:schemeClr>
              </a:solidFill>
            </a:ln>
            <a:effectLst/>
            <a:extLst>
              <a:ext uri="{AF507438-7753-43e0-B8FC-AC1667EBCBE1}">
                <a14:hiddenEffects xmlns=""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tIns="46800" rIns="0" rtlCol="0" anchor="ctr" anchorCtr="0"/>
            <a:lstStyle/>
            <a:p>
              <a:pPr>
                <a:spcBef>
                  <a:spcPts val="600"/>
                </a:spcBef>
              </a:pPr>
              <a:r>
                <a:rPr lang="en-US" sz="14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3. The </a:t>
              </a:r>
              <a:r>
                <a:rPr lang="en-US" sz="1200" dirty="0">
                  <a:solidFill>
                    <a:schemeClr val="tx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add </a:t>
              </a:r>
              <a:r>
                <a:rPr lang="en-US" sz="14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method returns a </a:t>
              </a:r>
              <a:r>
                <a:rPr lang="en-US" sz="1200" dirty="0">
                  <a:solidFill>
                    <a:schemeClr val="tx1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Fraction</a:t>
              </a:r>
              <a:r>
                <a:rPr lang="en-US" sz="14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object</a:t>
              </a:r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87B4C2F2-AA61-41E1-4BDC-33678B07D3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5859" y="692875"/>
            <a:ext cx="3379559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latin typeface="Consolas"/>
                <a:cs typeface="Consolas"/>
              </a:rPr>
              <a:t>Fraction</a:t>
            </a:r>
            <a:r>
              <a:rPr lang="en-US" sz="1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API / class skeleton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86F14A91-3244-94C8-2FC4-9F9C51A71E4F}"/>
              </a:ext>
            </a:extLst>
          </p:cNvPr>
          <p:cNvSpPr/>
          <p:nvPr/>
        </p:nvSpPr>
        <p:spPr bwMode="auto">
          <a:xfrm>
            <a:off x="4035489" y="2278250"/>
            <a:ext cx="891073" cy="255321"/>
          </a:xfrm>
          <a:prstGeom prst="roundRect">
            <a:avLst/>
          </a:prstGeom>
          <a:noFill/>
          <a:ln w="9525" cap="flat" cmpd="sng" algn="ctr">
            <a:solidFill>
              <a:srgbClr val="2540C4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mic Sans MS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2EDF8F1D-B715-2AB7-A061-43E6093D7844}"/>
              </a:ext>
            </a:extLst>
          </p:cNvPr>
          <p:cNvSpPr/>
          <p:nvPr/>
        </p:nvSpPr>
        <p:spPr bwMode="auto">
          <a:xfrm>
            <a:off x="6425430" y="1060062"/>
            <a:ext cx="375357" cy="23051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ＭＳ Ｐゴシック" charset="-128"/>
                <a:cs typeface="Times New Roman" panose="02020603050405020304" pitchFamily="18" charset="0"/>
              </a:rPr>
              <a:t>API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E8B8CAC7-EE09-289F-D89F-31E506D53D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487490" y="2768195"/>
            <a:ext cx="4423977" cy="1548697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16000" tIns="108000" rIns="0" bIns="0" anchor="t" anchorCtr="0"/>
          <a:lstStyle/>
          <a:p>
            <a:pPr>
              <a:spcBef>
                <a:spcPts val="600"/>
              </a:spcBef>
            </a:pPr>
            <a:r>
              <a:rPr lang="en-US" sz="1200" dirty="0">
                <a:solidFill>
                  <a:srgbClr val="00703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// client code (in any class)</a:t>
            </a:r>
          </a:p>
          <a:p>
            <a:pPr>
              <a:spcBef>
                <a:spcPts val="0"/>
              </a:spcBef>
            </a:pPr>
            <a:r>
              <a:rPr lang="en-US" sz="11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...</a:t>
            </a:r>
            <a:endParaRPr lang="en-US" sz="1100" dirty="0">
              <a:solidFill>
                <a:srgbClr val="00703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200"/>
              </a:spcBef>
            </a:pP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Consolas"/>
                <a:ea typeface="Consolas"/>
                <a:cs typeface="Consolas"/>
              </a:rPr>
              <a:t>Fraction a = new Fraction(1,3);</a:t>
            </a:r>
          </a:p>
          <a:p>
            <a:pPr>
              <a:spcBef>
                <a:spcPts val="0"/>
              </a:spcBef>
            </a:pP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Consolas"/>
                <a:ea typeface="Consolas"/>
                <a:cs typeface="Consolas"/>
              </a:rPr>
              <a:t>Fraction b = new Fraction(1,2);</a:t>
            </a:r>
          </a:p>
          <a:p>
            <a:pPr>
              <a:spcBef>
                <a:spcPts val="2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Fraction </a:t>
            </a:r>
            <a:r>
              <a:rPr lang="en-US" sz="1200" dirty="0">
                <a:latin typeface="Consolas"/>
                <a:cs typeface="Consolas"/>
              </a:rPr>
              <a:t>sum</a:t>
            </a:r>
            <a:r>
              <a:rPr lang="en-US" sz="1200" dirty="0">
                <a:latin typeface="Consolas"/>
                <a:ea typeface="Consolas"/>
                <a:cs typeface="Consolas"/>
              </a:rPr>
              <a:t> = </a:t>
            </a:r>
            <a:r>
              <a:rPr lang="en-US" sz="1200" dirty="0">
                <a:latin typeface="Consolas"/>
                <a:cs typeface="Consolas"/>
              </a:rPr>
              <a:t>a</a:t>
            </a:r>
            <a:r>
              <a:rPr lang="en-US" sz="1200" dirty="0">
                <a:latin typeface="Consolas"/>
                <a:ea typeface="Consolas"/>
                <a:cs typeface="Consolas"/>
              </a:rPr>
              <a:t>.add(</a:t>
            </a:r>
            <a:r>
              <a:rPr lang="en-US" sz="1200" dirty="0">
                <a:latin typeface="Consolas"/>
                <a:cs typeface="Consolas"/>
              </a:rPr>
              <a:t>b</a:t>
            </a:r>
            <a:r>
              <a:rPr lang="en-US" sz="1200" dirty="0">
                <a:latin typeface="Consolas"/>
                <a:ea typeface="Consolas"/>
                <a:cs typeface="Consolas"/>
              </a:rPr>
              <a:t>);</a:t>
            </a:r>
          </a:p>
          <a:p>
            <a:pPr>
              <a:spcBef>
                <a:spcPts val="200"/>
              </a:spcBef>
            </a:pPr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Consolas"/>
                <a:ea typeface="Consolas"/>
                <a:cs typeface="Consolas"/>
              </a:rPr>
              <a:t>System.out.println(a + " + " +  b + " = " + sum);</a:t>
            </a:r>
          </a:p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Consolas"/>
                <a:ea typeface="Consolas"/>
                <a:cs typeface="Consolas"/>
              </a:rPr>
              <a:t>...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400" dirty="0"/>
              <a:t>
</a:t>
            </a:r>
            <a:endParaRPr lang="en-US" sz="1400" dirty="0">
              <a:solidFill>
                <a:srgbClr val="000000"/>
              </a:solidFill>
              <a:latin typeface="Consolas"/>
              <a:ea typeface="Consolas"/>
              <a:cs typeface="Consola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37226DE-ED42-EDB5-638B-F5516F03DCA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90452" y="4085863"/>
            <a:ext cx="1897107" cy="741517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44000" tIns="133200" rIns="0" bIns="122400" anchor="t" anchorCtr="0"/>
          <a:lstStyle/>
          <a:p>
            <a:pPr>
              <a:spcBef>
                <a:spcPts val="12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% java FractionDemo</a:t>
            </a:r>
          </a:p>
          <a:p>
            <a:pPr>
              <a:spcBef>
                <a:spcPts val="12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1/3 + 1/2 = 5/6</a:t>
            </a:r>
          </a:p>
        </p:txBody>
      </p:sp>
    </p:spTree>
    <p:extLst>
      <p:ext uri="{BB962C8B-B14F-4D97-AF65-F5344CB8AC3E}">
        <p14:creationId xmlns:p14="http://schemas.microsoft.com/office/powerpoint/2010/main" val="27559088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dirty="0"/>
              <a:t>Using methods </a:t>
            </a:r>
            <a:r>
              <a:rPr kumimoji="0" lang="en-US" sz="1600" dirty="0"/>
              <a:t>(a client perspective)</a:t>
            </a:r>
            <a:endParaRPr kumimoji="0" lang="en-US" sz="14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D1B26EA-9DE1-A8DD-BA72-7627ADC71E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83199" y="3580871"/>
            <a:ext cx="2468111" cy="2769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Times New Roman"/>
                <a:cs typeface="Times New Roman"/>
              </a:rPr>
              <a:t>Client code (another example)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23FD9DD-E5FC-7857-35A0-44F6C14CF4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3202" y="1000371"/>
            <a:ext cx="6290586" cy="3085492"/>
          </a:xfrm>
          <a:prstGeom prst="rect">
            <a:avLst/>
          </a:prstGeom>
          <a:noFill/>
          <a:ln w="9525">
            <a:solidFill>
              <a:srgbClr val="293973"/>
            </a:solidFill>
            <a:miter lim="800000"/>
            <a:headEnd/>
            <a:tailEnd/>
          </a:ln>
          <a:effectLst/>
        </p:spPr>
        <p:txBody>
          <a:bodyPr lIns="108000" tIns="86400" rIns="0" bIns="0" anchor="t" anchorCtr="0"/>
          <a:lstStyle/>
          <a:p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Represents a signed fraction, like 2/3 or -1/5. */</a:t>
            </a:r>
          </a:p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class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Fraction</a:t>
            </a:r>
            <a:r>
              <a:rPr lang="en-US" sz="1200" dirty="0">
                <a:latin typeface="Consolas"/>
                <a:ea typeface="Consolas"/>
                <a:cs typeface="Consolas"/>
              </a:rPr>
              <a:t> {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Constructs a fraction from the two integers */</a:t>
            </a:r>
            <a:endParaRPr lang="en-US" sz="1200" dirty="0">
              <a:solidFill>
                <a:srgbClr val="00579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</a:t>
            </a:r>
            <a:r>
              <a:rPr lang="en-US" sz="1200" dirty="0">
                <a:latin typeface="Consolas"/>
                <a:ea typeface="Consolas"/>
                <a:cs typeface="Consolas"/>
              </a:rPr>
              <a:t>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Fraction</a:t>
            </a:r>
            <a:r>
              <a:rPr lang="en-US" sz="1200" dirty="0">
                <a:latin typeface="Consolas"/>
                <a:ea typeface="Consolas"/>
                <a:cs typeface="Consolas"/>
              </a:rPr>
              <a:t>(int numerator, int denominator)     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...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Returns a fraction which is the sum of this fraction and the other one. */</a:t>
            </a: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Fraction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add</a:t>
            </a:r>
            <a:r>
              <a:rPr lang="en-US" sz="1200" dirty="0">
                <a:latin typeface="Consolas"/>
                <a:ea typeface="Consolas"/>
                <a:cs typeface="Consolas"/>
              </a:rPr>
              <a:t>(Fraction other)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Returns a fraction which is the product of this fraction and the other one. */</a:t>
            </a: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Fraction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multiply</a:t>
            </a:r>
            <a:r>
              <a:rPr lang="en-US" sz="1200" dirty="0">
                <a:latin typeface="Consolas"/>
                <a:ea typeface="Consolas"/>
                <a:cs typeface="Consolas"/>
              </a:rPr>
              <a:t>(Fraction other)</a:t>
            </a:r>
          </a:p>
          <a:p>
            <a:pPr>
              <a:spcBef>
                <a:spcPts val="600"/>
              </a:spcBef>
            </a:pP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/** Returns the inverse of this fraction. */</a:t>
            </a: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Fraction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invert</a:t>
            </a:r>
            <a:r>
              <a:rPr lang="en-US" sz="1200" dirty="0">
                <a:latin typeface="Consolas"/>
                <a:ea typeface="Consolas"/>
                <a:cs typeface="Consolas"/>
              </a:rPr>
              <a:t>()</a:t>
            </a:r>
          </a:p>
          <a:p>
            <a:pPr>
              <a:lnSpc>
                <a:spcPts val="1240"/>
              </a:lnSpc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latin typeface="Consolas"/>
                <a:cs typeface="Consolas"/>
              </a:rPr>
              <a:t>...</a:t>
            </a:r>
          </a:p>
          <a:p>
            <a:pPr>
              <a:lnSpc>
                <a:spcPts val="1240"/>
              </a:lnSpc>
            </a:pPr>
            <a:r>
              <a:rPr lang="en-US" sz="1200" dirty="0">
                <a:latin typeface="Consolas"/>
                <a:ea typeface="Consolas"/>
                <a:cs typeface="Consolas"/>
              </a:rPr>
              <a:t>}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4B258A2-A523-F59B-7035-CC8C21D741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94598" y="3282149"/>
            <a:ext cx="5556712" cy="2019963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16000" tIns="39600" rIns="0" bIns="0" anchor="t" anchorCtr="0"/>
          <a:lstStyle/>
          <a:p>
            <a:pPr>
              <a:spcBef>
                <a:spcPts val="600"/>
              </a:spcBef>
            </a:pPr>
            <a:r>
              <a:rPr lang="en-US" sz="1200" dirty="0">
                <a:solidFill>
                  <a:srgbClr val="007F3A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// client code (in any class)</a:t>
            </a:r>
          </a:p>
          <a:p>
            <a:pPr>
              <a:spcBef>
                <a:spcPts val="0"/>
              </a:spcBef>
            </a:pPr>
            <a:r>
              <a:rPr lang="en-US" sz="11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...</a:t>
            </a:r>
            <a:endParaRPr lang="en-US" sz="1100" dirty="0">
              <a:solidFill>
                <a:srgbClr val="00703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300"/>
              </a:spcBef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Monaco"/>
                <a:cs typeface="Consolas"/>
              </a:rPr>
              <a:t>Fraction a = new Fraction(1,3);</a:t>
            </a:r>
          </a:p>
          <a:p>
            <a:pPr>
              <a:spcBef>
                <a:spcPts val="0"/>
              </a:spcBef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Monaco"/>
                <a:cs typeface="Consolas"/>
              </a:rPr>
              <a:t>Fraction b = new Fraction(3,7);</a:t>
            </a:r>
          </a:p>
          <a:p>
            <a:pPr>
              <a:spcBef>
                <a:spcPts val="0"/>
              </a:spcBef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Monaco"/>
                <a:cs typeface="Consolas"/>
              </a:rPr>
              <a:t>Fraction c = new Fraction(2,5);</a:t>
            </a:r>
          </a:p>
          <a:p>
            <a:pPr>
              <a:spcBef>
                <a:spcPts val="300"/>
              </a:spcBef>
            </a:pPr>
            <a:r>
              <a:rPr lang="en-US" sz="1200" dirty="0">
                <a:solidFill>
                  <a:srgbClr val="007F3A"/>
                </a:solidFill>
                <a:latin typeface="Consolas"/>
                <a:cs typeface="Consolas"/>
              </a:rPr>
              <a:t>// Computes a * (b + c):</a:t>
            </a:r>
          </a:p>
          <a:p>
            <a:pPr>
              <a:spcBef>
                <a:spcPts val="300"/>
              </a:spcBef>
            </a:pPr>
            <a:r>
              <a:rPr lang="en-US" sz="1200" dirty="0">
                <a:latin typeface="Consolas"/>
                <a:ea typeface="Monaco"/>
                <a:cs typeface="Consolas"/>
              </a:rPr>
              <a:t>Fraction d = a.multiply(b.add(c))); </a:t>
            </a:r>
          </a:p>
          <a:p>
            <a:pPr>
              <a:spcBef>
                <a:spcPts val="300"/>
              </a:spcBef>
            </a:pP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Monaco"/>
                <a:cs typeface="Consolas"/>
              </a:rPr>
              <a:t>System.out.println(a + " * (" + b + " + " + c + ") = " + d);</a:t>
            </a:r>
            <a:endParaRPr lang="en-US" sz="1400" dirty="0">
              <a:solidFill>
                <a:schemeClr val="bg1">
                  <a:lumMod val="50000"/>
                </a:schemeClr>
              </a:solidFill>
              <a:latin typeface="Consolas"/>
              <a:ea typeface="Consolas"/>
              <a:cs typeface="Consolas"/>
            </a:endParaRPr>
          </a:p>
          <a:p>
            <a:r>
              <a:rPr lang="en-US" sz="1200" dirty="0">
                <a:solidFill>
                  <a:schemeClr val="bg1">
                    <a:lumMod val="65000"/>
                  </a:schemeClr>
                </a:solidFill>
                <a:latin typeface="Consolas"/>
                <a:ea typeface="Consolas"/>
                <a:cs typeface="Consolas"/>
              </a:rPr>
              <a:t>...</a:t>
            </a:r>
            <a:r>
              <a:rPr lang="en-US" sz="1400" dirty="0">
                <a:solidFill>
                  <a:schemeClr val="bg1">
                    <a:lumMod val="65000"/>
                  </a:schemeClr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400" dirty="0"/>
              <a:t>
</a:t>
            </a:r>
            <a:endParaRPr lang="en-US" sz="1400" dirty="0">
              <a:solidFill>
                <a:srgbClr val="000000"/>
              </a:solidFill>
              <a:latin typeface="Consolas"/>
              <a:ea typeface="Consolas"/>
              <a:cs typeface="Consola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C9BEA59-C34C-325C-1FB1-3E2C8892ED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645720" y="5101011"/>
            <a:ext cx="2716398" cy="858188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08000" tIns="133200" rIns="0" bIns="0" anchor="t" anchorCtr="0"/>
          <a:lstStyle/>
          <a:p>
            <a:r>
              <a:rPr lang="en-US" sz="1200" b="1" dirty="0">
                <a:solidFill>
                  <a:srgbClr val="000000"/>
                </a:solidFill>
                <a:latin typeface="Menlo"/>
                <a:ea typeface="Menlo"/>
                <a:cs typeface="Menlo"/>
              </a:rPr>
              <a:t>% </a:t>
            </a:r>
            <a:r>
              <a:rPr lang="en-US" sz="1200" dirty="0">
                <a:solidFill>
                  <a:srgbClr val="000000"/>
                </a:solidFill>
                <a:latin typeface="Menlo"/>
                <a:ea typeface="Menlo"/>
                <a:cs typeface="Menlo"/>
              </a:rPr>
              <a:t>java FractionDemo</a:t>
            </a:r>
          </a:p>
          <a:p>
            <a:endParaRPr lang="en-US" sz="1200" dirty="0">
              <a:solidFill>
                <a:srgbClr val="000000"/>
              </a:solidFill>
              <a:latin typeface="Menlo"/>
              <a:ea typeface="Menlo"/>
              <a:cs typeface="Menlo"/>
            </a:endParaRPr>
          </a:p>
          <a:p>
            <a:r>
              <a:rPr lang="en-US" sz="1200" dirty="0">
                <a:solidFill>
                  <a:srgbClr val="000000"/>
                </a:solidFill>
                <a:latin typeface="Menlo"/>
                <a:ea typeface="Menlo"/>
                <a:cs typeface="Menlo"/>
              </a:rPr>
              <a:t>1/3 * (3/7 + 2/5) = 29/105</a:t>
            </a:r>
            <a:endParaRPr lang="en-US" sz="1200" dirty="0">
              <a:solidFill>
                <a:srgbClr val="000000"/>
              </a:solidFill>
              <a:latin typeface="Consolas"/>
              <a:ea typeface="Consolas"/>
              <a:cs typeface="Consolas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B953F43-0854-4585-BE92-C388EE7462D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38769" y="3352878"/>
            <a:ext cx="2426099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algn="r"/>
            <a:r>
              <a:rPr lang="en-US" sz="1600" dirty="0">
                <a:solidFill>
                  <a:schemeClr val="bg1">
                    <a:lumMod val="65000"/>
                  </a:schemeClr>
                </a:solidFill>
                <a:latin typeface="Times New Roman"/>
                <a:cs typeface="Times New Roman"/>
              </a:rPr>
              <a:t>Another example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7DEEBB6-1B83-4134-FFBF-04176FC82C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5859" y="692875"/>
            <a:ext cx="3379559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latin typeface="Consolas"/>
                <a:cs typeface="Consolas"/>
              </a:rPr>
              <a:t>Fraction</a:t>
            </a:r>
            <a:r>
              <a:rPr lang="en-US" sz="1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API / class skeleton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F329143C-27B2-F58F-4E4B-3359185E4F7F}"/>
              </a:ext>
            </a:extLst>
          </p:cNvPr>
          <p:cNvSpPr/>
          <p:nvPr/>
        </p:nvSpPr>
        <p:spPr bwMode="auto">
          <a:xfrm>
            <a:off x="6425430" y="1060062"/>
            <a:ext cx="375357" cy="23051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ＭＳ Ｐゴシック" charset="-128"/>
                <a:cs typeface="Times New Roman" panose="02020603050405020304" pitchFamily="18" charset="0"/>
              </a:rPr>
              <a:t>API</a:t>
            </a:r>
          </a:p>
        </p:txBody>
      </p:sp>
    </p:spTree>
    <p:extLst>
      <p:ext uri="{BB962C8B-B14F-4D97-AF65-F5344CB8AC3E}">
        <p14:creationId xmlns:p14="http://schemas.microsoft.com/office/powerpoint/2010/main" val="411194879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dirty="0"/>
              <a:t>Recap: Class design</a:t>
            </a:r>
          </a:p>
        </p:txBody>
      </p:sp>
      <p:sp>
        <p:nvSpPr>
          <p:cNvPr id="22" name="AutoShape 7">
            <a:extLst>
              <a:ext uri="{FF2B5EF4-FFF2-40B4-BE49-F238E27FC236}">
                <a16:creationId xmlns:a16="http://schemas.microsoft.com/office/drawing/2014/main" id="{A19D6121-0820-5428-ABD1-12D29B7432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51131" y="1317132"/>
            <a:ext cx="2045724" cy="2111868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46800" rIns="0" rtlCol="0" anchor="ctr" anchorCtr="0"/>
          <a:lstStyle/>
          <a:p>
            <a:pPr>
              <a:lnSpc>
                <a:spcPct val="100000"/>
              </a:lnSpc>
              <a:spcBef>
                <a:spcPts val="300"/>
              </a:spcBef>
              <a:buClrTx/>
              <a:buSzPct val="100000"/>
            </a:pPr>
            <a:r>
              <a:rPr lang="en-US" u="sng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engineering</a:t>
            </a:r>
          </a:p>
          <a:p>
            <a:pPr>
              <a:lnSpc>
                <a:spcPct val="100000"/>
              </a:lnSpc>
              <a:spcBef>
                <a:spcPts val="1200"/>
              </a:spcBef>
              <a:buClrTx/>
              <a:buSzPct val="100000"/>
            </a:pPr>
            <a:r>
              <a:rPr lang="en-US" sz="16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architect plans</a:t>
            </a:r>
            <a:br>
              <a:rPr lang="en-US" sz="16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class design / API that meets </a:t>
            </a:r>
            <a:r>
              <a:rPr lang="en-US" sz="1600" dirty="0">
                <a:solidFill>
                  <a:srgbClr val="000000"/>
                </a:solidFill>
                <a:latin typeface="Times New Roman" panose="02020603050405020304" pitchFamily="18" charset="0"/>
                <a:ea typeface="Consolas" charset="0"/>
                <a:cs typeface="Times New Roman" panose="02020603050405020304" pitchFamily="18" charset="0"/>
              </a:rPr>
              <a:t>the domain requirements</a:t>
            </a:r>
            <a:endParaRPr lang="en-US" sz="16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441F7E4-A8BB-4B56-77B1-9BE5914837A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3202" y="1000371"/>
            <a:ext cx="6290586" cy="3085492"/>
          </a:xfrm>
          <a:prstGeom prst="rect">
            <a:avLst/>
          </a:prstGeom>
          <a:noFill/>
          <a:ln w="9525">
            <a:solidFill>
              <a:srgbClr val="293973"/>
            </a:solidFill>
            <a:miter lim="800000"/>
            <a:headEnd/>
            <a:tailEnd/>
          </a:ln>
          <a:effectLst/>
        </p:spPr>
        <p:txBody>
          <a:bodyPr lIns="108000" tIns="86400" rIns="0" bIns="0" anchor="t" anchorCtr="0"/>
          <a:lstStyle/>
          <a:p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Represents a signed fraction, like 2/3 or -1/5. */</a:t>
            </a:r>
          </a:p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class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Fraction</a:t>
            </a:r>
            <a:r>
              <a:rPr lang="en-US" sz="1200" dirty="0">
                <a:latin typeface="Consolas"/>
                <a:ea typeface="Consolas"/>
                <a:cs typeface="Consolas"/>
              </a:rPr>
              <a:t> {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Constructs a fraction from the two integers */</a:t>
            </a:r>
            <a:endParaRPr lang="en-US" sz="1200" dirty="0">
              <a:solidFill>
                <a:srgbClr val="00579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</a:t>
            </a:r>
            <a:r>
              <a:rPr lang="en-US" sz="1200" dirty="0">
                <a:latin typeface="Consolas"/>
                <a:ea typeface="Consolas"/>
                <a:cs typeface="Consolas"/>
              </a:rPr>
              <a:t>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Fraction</a:t>
            </a:r>
            <a:r>
              <a:rPr lang="en-US" sz="1200" dirty="0">
                <a:latin typeface="Consolas"/>
                <a:ea typeface="Consolas"/>
                <a:cs typeface="Consolas"/>
              </a:rPr>
              <a:t>(int numerator, int denominator)     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...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Returns a fraction which is the sum of this fraction and the other one. */</a:t>
            </a: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Fraction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add</a:t>
            </a:r>
            <a:r>
              <a:rPr lang="en-US" sz="1200" dirty="0">
                <a:latin typeface="Consolas"/>
                <a:ea typeface="Consolas"/>
                <a:cs typeface="Consolas"/>
              </a:rPr>
              <a:t>(Fraction other)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Returns a fraction which is the product of this fraction and the other one. */</a:t>
            </a: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Fraction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multiply</a:t>
            </a:r>
            <a:r>
              <a:rPr lang="en-US" sz="1200" dirty="0">
                <a:latin typeface="Consolas"/>
                <a:ea typeface="Consolas"/>
                <a:cs typeface="Consolas"/>
              </a:rPr>
              <a:t>(Fraction other)</a:t>
            </a:r>
          </a:p>
          <a:p>
            <a:pPr>
              <a:spcBef>
                <a:spcPts val="600"/>
              </a:spcBef>
            </a:pP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/** Returns the inverse of this fraction. */</a:t>
            </a: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Fraction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invert</a:t>
            </a:r>
            <a:r>
              <a:rPr lang="en-US" sz="1200" dirty="0">
                <a:latin typeface="Consolas"/>
                <a:ea typeface="Consolas"/>
                <a:cs typeface="Consolas"/>
              </a:rPr>
              <a:t>()</a:t>
            </a:r>
          </a:p>
          <a:p>
            <a:pPr>
              <a:lnSpc>
                <a:spcPts val="1240"/>
              </a:lnSpc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latin typeface="Consolas"/>
                <a:cs typeface="Consolas"/>
              </a:rPr>
              <a:t>...</a:t>
            </a:r>
          </a:p>
          <a:p>
            <a:pPr>
              <a:lnSpc>
                <a:spcPts val="1240"/>
              </a:lnSpc>
            </a:pPr>
            <a:r>
              <a:rPr lang="en-US" sz="1200" dirty="0">
                <a:latin typeface="Consolas"/>
                <a:ea typeface="Consolas"/>
                <a:cs typeface="Consolas"/>
              </a:rPr>
              <a:t>}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78DF39E-24DC-738A-4A1F-DDA0714A1C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5859" y="692875"/>
            <a:ext cx="3379559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latin typeface="Consolas"/>
                <a:cs typeface="Consolas"/>
              </a:rPr>
              <a:t>Fraction</a:t>
            </a:r>
            <a:r>
              <a:rPr lang="en-US" sz="1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API / class skeleton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120DD601-9285-07DA-F28F-869D9E056D76}"/>
              </a:ext>
            </a:extLst>
          </p:cNvPr>
          <p:cNvSpPr/>
          <p:nvPr/>
        </p:nvSpPr>
        <p:spPr bwMode="auto">
          <a:xfrm>
            <a:off x="6425430" y="1060062"/>
            <a:ext cx="375357" cy="23051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ＭＳ Ｐゴシック" charset="-128"/>
                <a:cs typeface="Times New Roman" panose="02020603050405020304" pitchFamily="18" charset="0"/>
              </a:rPr>
              <a:t>API</a:t>
            </a:r>
          </a:p>
        </p:txBody>
      </p:sp>
    </p:spTree>
    <p:extLst>
      <p:ext uri="{BB962C8B-B14F-4D97-AF65-F5344CB8AC3E}">
        <p14:creationId xmlns:p14="http://schemas.microsoft.com/office/powerpoint/2010/main" val="31708824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dirty="0"/>
              <a:t>Recap: Class design</a:t>
            </a:r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701650" y="4383214"/>
            <a:ext cx="4182937" cy="1813063"/>
          </a:xfrm>
        </p:spPr>
        <p:txBody>
          <a:bodyPr/>
          <a:lstStyle/>
          <a:p>
            <a:pPr marL="0" indent="0">
              <a:lnSpc>
                <a:spcPct val="100000"/>
              </a:lnSpc>
              <a:spcBef>
                <a:spcPts val="600"/>
              </a:spcBef>
            </a:pPr>
            <a:r>
              <a:rPr lang="en-US" sz="1800" u="sng" dirty="0">
                <a:solidFill>
                  <a:srgbClr val="000000"/>
                </a:solidFill>
              </a:rPr>
              <a:t>Domain requirements in this example</a:t>
            </a:r>
            <a:r>
              <a:rPr lang="en-US" sz="1400" dirty="0">
                <a:solidFill>
                  <a:srgbClr val="000000"/>
                </a:solidFill>
              </a:rPr>
              <a:t>: </a:t>
            </a:r>
            <a:r>
              <a:rPr lang="en-US" sz="1600" dirty="0">
                <a:solidFill>
                  <a:srgbClr val="000000"/>
                </a:solidFill>
              </a:rPr>
              <a:t>Handling fractions</a:t>
            </a:r>
            <a:endParaRPr lang="en-US" sz="1800" dirty="0">
              <a:solidFill>
                <a:srgbClr val="000000"/>
              </a:solidFill>
            </a:endParaRPr>
          </a:p>
          <a:p>
            <a:pPr marL="0" indent="0">
              <a:lnSpc>
                <a:spcPct val="100000"/>
              </a:lnSpc>
              <a:spcBef>
                <a:spcPts val="1500"/>
              </a:spcBef>
              <a:buClrTx/>
              <a:buSzPct val="100000"/>
            </a:pPr>
            <a:r>
              <a:rPr lang="en-US" sz="1600" dirty="0">
                <a:solidFill>
                  <a:srgbClr val="000000"/>
                </a:solidFill>
              </a:rPr>
              <a:t>Fractions = the set of all pairs </a:t>
            </a:r>
            <a:r>
              <a:rPr lang="en-US" sz="1600" i="1" spc="110" dirty="0">
                <a:solidFill>
                  <a:srgbClr val="000000"/>
                </a:solidFill>
              </a:rPr>
              <a:t>a</a:t>
            </a:r>
            <a:r>
              <a:rPr lang="en-US" sz="1600" spc="110" dirty="0">
                <a:solidFill>
                  <a:srgbClr val="000000"/>
                </a:solidFill>
              </a:rPr>
              <a:t>/</a:t>
            </a:r>
            <a:r>
              <a:rPr lang="en-US" sz="1600" i="1" dirty="0">
                <a:solidFill>
                  <a:srgbClr val="000000"/>
                </a:solidFill>
              </a:rPr>
              <a:t>b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>
                <a:solidFill>
                  <a:srgbClr val="000000"/>
                </a:solidFill>
              </a:rPr>
              <a:t>so that </a:t>
            </a:r>
            <a:r>
              <a:rPr lang="en-US" sz="1600" i="1" dirty="0">
                <a:solidFill>
                  <a:srgbClr val="000000"/>
                </a:solidFill>
              </a:rPr>
              <a:t>a</a:t>
            </a:r>
            <a:r>
              <a:rPr lang="en-US" sz="1600" dirty="0">
                <a:solidFill>
                  <a:srgbClr val="000000"/>
                </a:solidFill>
              </a:rPr>
              <a:t> and </a:t>
            </a:r>
            <a:r>
              <a:rPr lang="en-US" sz="1600" i="1" dirty="0">
                <a:solidFill>
                  <a:srgbClr val="000000"/>
                </a:solidFill>
              </a:rPr>
              <a:t>b</a:t>
            </a:r>
            <a:r>
              <a:rPr lang="en-US" sz="1600" dirty="0">
                <a:solidFill>
                  <a:srgbClr val="000000"/>
                </a:solidFill>
              </a:rPr>
              <a:t> are integers</a:t>
            </a:r>
          </a:p>
          <a:p>
            <a:pPr marL="0" indent="0">
              <a:lnSpc>
                <a:spcPct val="100000"/>
              </a:lnSpc>
              <a:spcBef>
                <a:spcPts val="1500"/>
              </a:spcBef>
              <a:buClrTx/>
              <a:buSzPct val="100000"/>
            </a:pPr>
            <a:r>
              <a:rPr lang="en-US" sz="1600" dirty="0">
                <a:solidFill>
                  <a:srgbClr val="000000"/>
                </a:solidFill>
              </a:rPr>
              <a:t>The fractions set is closed under </a:t>
            </a:r>
            <a:br>
              <a:rPr lang="en-US" sz="1600" dirty="0">
                <a:solidFill>
                  <a:srgbClr val="000000"/>
                </a:solidFill>
              </a:rPr>
            </a:br>
            <a:r>
              <a:rPr lang="en-US" sz="1600" dirty="0">
                <a:solidFill>
                  <a:srgbClr val="000000"/>
                </a:solidFill>
              </a:rPr>
              <a:t>addition, multiplication, and inversion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1F23FD8-6F2B-227D-0C62-E1F7A3A8A019}"/>
              </a:ext>
            </a:extLst>
          </p:cNvPr>
          <p:cNvGrpSpPr/>
          <p:nvPr/>
        </p:nvGrpSpPr>
        <p:grpSpPr>
          <a:xfrm>
            <a:off x="3873500" y="4383214"/>
            <a:ext cx="4719572" cy="1825925"/>
            <a:chOff x="3873500" y="4383214"/>
            <a:chExt cx="4719572" cy="1825925"/>
          </a:xfrm>
        </p:grpSpPr>
        <p:sp>
          <p:nvSpPr>
            <p:cNvPr id="19" name="Content Placeholder 2">
              <a:extLst>
                <a:ext uri="{FF2B5EF4-FFF2-40B4-BE49-F238E27FC236}">
                  <a16:creationId xmlns:a16="http://schemas.microsoft.com/office/drawing/2014/main" id="{EDBFF295-C288-1352-0E20-A4BCD9C254B9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4806412" y="4383214"/>
              <a:ext cx="3786660" cy="4572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2075" tIns="46038" rIns="92075" bIns="46038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0" fontAlgn="base" hangingPunct="0">
                <a:lnSpc>
                  <a:spcPts val="26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3399"/>
                </a:buClr>
                <a:buSzPct val="50000"/>
                <a:buFont typeface="Monotype Sorts" charset="2"/>
                <a:defRPr kumimoji="1" sz="2800">
                  <a:solidFill>
                    <a:schemeClr val="tx1"/>
                  </a:solidFill>
                  <a:latin typeface="Times New Roman"/>
                  <a:ea typeface="ＭＳ Ｐゴシック" charset="-128"/>
                  <a:cs typeface="Times New Roman"/>
                </a:defRPr>
              </a:lvl1pPr>
              <a:lvl2pPr marL="346075" indent="-231775" algn="l" rtl="0" eaLnBrk="0" fontAlgn="base" hangingPunct="0">
                <a:lnSpc>
                  <a:spcPts val="26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SzPct val="100000"/>
                <a:buFont typeface="Arial"/>
                <a:buChar char="•"/>
                <a:defRPr kumimoji="1" sz="2400">
                  <a:solidFill>
                    <a:schemeClr val="tx1"/>
                  </a:solidFill>
                  <a:latin typeface="Times New Roman"/>
                  <a:ea typeface="ＭＳ Ｐゴシック" charset="-128"/>
                  <a:cs typeface="Times New Roman"/>
                </a:defRPr>
              </a:lvl2pPr>
              <a:lvl3pPr marL="627063" indent="-166688" algn="l" rtl="0" eaLnBrk="0" fontAlgn="base" hangingPunct="0">
                <a:lnSpc>
                  <a:spcPts val="26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SzPct val="80000"/>
                <a:buChar char="–"/>
                <a:defRPr kumimoji="1" sz="2000">
                  <a:solidFill>
                    <a:schemeClr val="tx1"/>
                  </a:solidFill>
                  <a:latin typeface="Times New Roman"/>
                  <a:ea typeface="ＭＳ Ｐゴシック" charset="-128"/>
                  <a:cs typeface="Times New Roman"/>
                </a:defRPr>
              </a:lvl3pPr>
              <a:lvl4pPr marL="1147763" indent="-404813" algn="l" rtl="0" eaLnBrk="0" fontAlgn="base" hangingPunct="0">
                <a:lnSpc>
                  <a:spcPts val="26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Font typeface="Wingdings" charset="2"/>
                <a:buChar char="!"/>
                <a:defRPr kumimoji="1" sz="1800">
                  <a:solidFill>
                    <a:schemeClr val="tx1"/>
                  </a:solidFill>
                  <a:latin typeface="Times New Roman"/>
                  <a:ea typeface="ＭＳ Ｐゴシック" charset="-128"/>
                  <a:cs typeface="Times New Roman"/>
                </a:defRPr>
              </a:lvl4pPr>
              <a:lvl5pPr marL="1539875" indent="-169863" algn="l" rtl="0" eaLnBrk="0" fontAlgn="base" hangingPunct="0">
                <a:lnSpc>
                  <a:spcPts val="26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SzPct val="100000"/>
                <a:buChar char="–"/>
                <a:defRPr kumimoji="1" sz="1800">
                  <a:solidFill>
                    <a:schemeClr val="tx1"/>
                  </a:solidFill>
                  <a:latin typeface="Times New Roman"/>
                  <a:ea typeface="ＭＳ Ｐゴシック" charset="-128"/>
                  <a:cs typeface="Times New Roman"/>
                </a:defRPr>
              </a:lvl5pPr>
              <a:lvl6pPr marL="1997075" indent="-169863" algn="l" rtl="0" eaLnBrk="0" fontAlgn="base" hangingPunct="0">
                <a:lnSpc>
                  <a:spcPts val="26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SzPct val="100000"/>
                <a:buChar char="–"/>
                <a:defRPr kumimoji="1" sz="1800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6pPr>
              <a:lvl7pPr marL="2454275" indent="-169863" algn="l" rtl="0" eaLnBrk="0" fontAlgn="base" hangingPunct="0">
                <a:lnSpc>
                  <a:spcPts val="26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SzPct val="100000"/>
                <a:buChar char="–"/>
                <a:defRPr kumimoji="1" sz="1800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7pPr>
              <a:lvl8pPr marL="2911475" indent="-169863" algn="l" rtl="0" eaLnBrk="0" fontAlgn="base" hangingPunct="0">
                <a:lnSpc>
                  <a:spcPts val="26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SzPct val="100000"/>
                <a:buChar char="–"/>
                <a:defRPr kumimoji="1" sz="1800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8pPr>
              <a:lvl9pPr marL="3368675" indent="-169863" algn="l" rtl="0" eaLnBrk="0" fontAlgn="base" hangingPunct="0">
                <a:lnSpc>
                  <a:spcPts val="26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SzPct val="100000"/>
                <a:buChar char="–"/>
                <a:defRPr kumimoji="1" sz="1800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9pPr>
            </a:lstStyle>
            <a:p>
              <a:pPr marL="0" indent="0">
                <a:lnSpc>
                  <a:spcPct val="100000"/>
                </a:lnSpc>
                <a:spcBef>
                  <a:spcPts val="600"/>
                </a:spcBef>
              </a:pPr>
              <a:r>
                <a:rPr lang="en-US" sz="1800" u="sng" kern="0" dirty="0">
                  <a:solidFill>
                    <a:srgbClr val="000000"/>
                  </a:solidFill>
                </a:rPr>
                <a:t>Design decisions</a:t>
              </a:r>
              <a:endParaRPr lang="en-US" sz="1600" kern="0" dirty="0">
                <a:solidFill>
                  <a:srgbClr val="000000"/>
                </a:solidFill>
              </a:endParaRP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33BD960E-1949-19EF-A8CC-71059B043EA6}"/>
                </a:ext>
              </a:extLst>
            </p:cNvPr>
            <p:cNvGrpSpPr/>
            <p:nvPr/>
          </p:nvGrpSpPr>
          <p:grpSpPr>
            <a:xfrm>
              <a:off x="3873500" y="4945166"/>
              <a:ext cx="4353771" cy="1263973"/>
              <a:chOff x="3873500" y="5003041"/>
              <a:chExt cx="4353771" cy="1263973"/>
            </a:xfrm>
          </p:grpSpPr>
          <p:grpSp>
            <p:nvGrpSpPr>
              <p:cNvPr id="2" name="Group 1">
                <a:extLst>
                  <a:ext uri="{FF2B5EF4-FFF2-40B4-BE49-F238E27FC236}">
                    <a16:creationId xmlns:a16="http://schemas.microsoft.com/office/drawing/2014/main" id="{4E9F0C74-FAD6-3D49-9005-8F276656FCAC}"/>
                  </a:ext>
                </a:extLst>
              </p:cNvPr>
              <p:cNvGrpSpPr/>
              <p:nvPr/>
            </p:nvGrpSpPr>
            <p:grpSpPr>
              <a:xfrm>
                <a:off x="3873500" y="5003041"/>
                <a:ext cx="4353771" cy="568297"/>
                <a:chOff x="2637352" y="5256869"/>
                <a:chExt cx="4353771" cy="568297"/>
              </a:xfrm>
            </p:grpSpPr>
            <p:sp>
              <p:nvSpPr>
                <p:cNvPr id="3" name="AutoShape 7">
                  <a:extLst>
                    <a:ext uri="{FF2B5EF4-FFF2-40B4-BE49-F238E27FC236}">
                      <a16:creationId xmlns:a16="http://schemas.microsoft.com/office/drawing/2014/main" id="{1F53EF57-55CE-71D4-4C8B-68882951C72F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3441111" y="5256869"/>
                  <a:ext cx="3550012" cy="568297"/>
                </a:xfrm>
                <a:prstGeom prst="roundRect">
                  <a:avLst>
                    <a:gd name="adj" fmla="val 16667"/>
                  </a:avLst>
                </a:prstGeom>
                <a:noFill/>
                <a:ln>
                  <a:noFill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tIns="46800" rIns="0" rtlCol="0" anchor="ctr" anchorCtr="0"/>
                <a:lstStyle/>
                <a:p>
                  <a:pPr>
                    <a:lnSpc>
                      <a:spcPct val="100000"/>
                    </a:lnSpc>
                    <a:spcBef>
                      <a:spcPts val="300"/>
                    </a:spcBef>
                    <a:buClrTx/>
                    <a:buSzPct val="100000"/>
                  </a:pPr>
                  <a:r>
                    <a:rPr lang="en-US" sz="1400" dirty="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The </a:t>
                  </a:r>
                  <a:r>
                    <a:rPr lang="en-US" sz="1200" dirty="0">
                      <a:solidFill>
                        <a:srgbClr val="000000"/>
                      </a:solidFill>
                      <a:latin typeface="Consolas" panose="020B0609020204030204" pitchFamily="49" charset="0"/>
                      <a:ea typeface="Consolas" charset="0"/>
                      <a:cs typeface="Consolas" panose="020B0609020204030204" pitchFamily="49" charset="0"/>
                    </a:rPr>
                    <a:t>Fraction</a:t>
                  </a:r>
                  <a:r>
                    <a:rPr lang="en-US" sz="1400" dirty="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constructor is designed to take any two integers, and return a </a:t>
                  </a:r>
                  <a:r>
                    <a:rPr lang="en-US" sz="1200" dirty="0">
                      <a:solidFill>
                        <a:srgbClr val="000000"/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Fraction</a:t>
                  </a:r>
                  <a:r>
                    <a:rPr lang="en-US" sz="1400" dirty="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object</a:t>
                  </a:r>
                </a:p>
              </p:txBody>
            </p:sp>
            <p:cxnSp>
              <p:nvCxnSpPr>
                <p:cNvPr id="5" name="AutoShape 8">
                  <a:extLst>
                    <a:ext uri="{FF2B5EF4-FFF2-40B4-BE49-F238E27FC236}">
                      <a16:creationId xmlns:a16="http://schemas.microsoft.com/office/drawing/2014/main" id="{BF525C9A-BE37-C2A7-771B-49C77589BA7C}"/>
                    </a:ext>
                  </a:extLst>
                </p:cNvPr>
                <p:cNvCxnSpPr>
                  <a:cxnSpLocks noChangeShapeType="1"/>
                  <a:stCxn id="3" idx="1"/>
                </p:cNvCxnSpPr>
                <p:nvPr/>
              </p:nvCxnSpPr>
              <p:spPr bwMode="auto">
                <a:xfrm flipH="1" flipV="1">
                  <a:off x="2637352" y="5541017"/>
                  <a:ext cx="803759" cy="1"/>
                </a:xfrm>
                <a:prstGeom prst="straightConnector1">
                  <a:avLst/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  <a:round/>
                  <a:headEnd/>
                  <a:tailEnd type="stealth" w="lg" len="lg"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</p:grpSp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EA279656-A8AB-9BC1-65BB-4C798FE213D7}"/>
                  </a:ext>
                </a:extLst>
              </p:cNvPr>
              <p:cNvGrpSpPr/>
              <p:nvPr/>
            </p:nvGrpSpPr>
            <p:grpSpPr>
              <a:xfrm>
                <a:off x="4109644" y="5698717"/>
                <a:ext cx="4117627" cy="568297"/>
                <a:chOff x="3998876" y="6117273"/>
                <a:chExt cx="4117627" cy="568297"/>
              </a:xfrm>
            </p:grpSpPr>
            <p:sp>
              <p:nvSpPr>
                <p:cNvPr id="7" name="AutoShape 7">
                  <a:extLst>
                    <a:ext uri="{FF2B5EF4-FFF2-40B4-BE49-F238E27FC236}">
                      <a16:creationId xmlns:a16="http://schemas.microsoft.com/office/drawing/2014/main" id="{37847F8B-42C1-F47E-B637-DC919C9D68F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4572000" y="6117273"/>
                  <a:ext cx="3544503" cy="568297"/>
                </a:xfrm>
                <a:prstGeom prst="roundRect">
                  <a:avLst>
                    <a:gd name="adj" fmla="val 16667"/>
                  </a:avLst>
                </a:prstGeom>
                <a:noFill/>
                <a:ln>
                  <a:noFill/>
                </a:ln>
                <a:effectLst/>
                <a:extLs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tIns="46800" rIns="0" rtlCol="0" anchor="ctr" anchorCtr="0"/>
                <a:lstStyle/>
                <a:p>
                  <a:pPr>
                    <a:lnSpc>
                      <a:spcPct val="100000"/>
                    </a:lnSpc>
                    <a:spcBef>
                      <a:spcPts val="300"/>
                    </a:spcBef>
                    <a:buClrTx/>
                    <a:buSzPct val="100000"/>
                  </a:pPr>
                  <a:r>
                    <a:rPr lang="en-US" sz="1400" dirty="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The </a:t>
                  </a:r>
                  <a:r>
                    <a:rPr lang="en-US" sz="1200" dirty="0">
                      <a:solidFill>
                        <a:srgbClr val="000000"/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add</a:t>
                  </a:r>
                  <a:r>
                    <a:rPr lang="en-US" sz="1400" dirty="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, </a:t>
                  </a:r>
                  <a:r>
                    <a:rPr lang="en-US" sz="1200" dirty="0">
                      <a:solidFill>
                        <a:srgbClr val="000000"/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multiply</a:t>
                  </a:r>
                  <a:r>
                    <a:rPr lang="en-US" sz="1400" dirty="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, and </a:t>
                  </a:r>
                  <a:r>
                    <a:rPr lang="en-US" sz="1200" dirty="0">
                      <a:solidFill>
                        <a:srgbClr val="000000"/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invert</a:t>
                  </a:r>
                  <a:r>
                    <a:rPr lang="en-US" sz="1400" dirty="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methods are designed to operate on </a:t>
                  </a:r>
                  <a:r>
                    <a:rPr lang="en-US" sz="1200" dirty="0">
                      <a:solidFill>
                        <a:srgbClr val="000000"/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Fraction</a:t>
                  </a:r>
                  <a:r>
                    <a:rPr lang="en-US" sz="1400" dirty="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objects, and return </a:t>
                  </a:r>
                  <a:r>
                    <a:rPr lang="en-US" sz="1200" dirty="0">
                      <a:solidFill>
                        <a:srgbClr val="000000"/>
                      </a:solidFill>
                      <a:latin typeface="Consolas" panose="020B0609020204030204" pitchFamily="49" charset="0"/>
                      <a:cs typeface="Consolas" panose="020B0609020204030204" pitchFamily="49" charset="0"/>
                    </a:rPr>
                    <a:t>Fraction</a:t>
                  </a:r>
                  <a:r>
                    <a:rPr lang="en-US" sz="1400" dirty="0">
                      <a:solidFill>
                        <a:srgbClr val="000000"/>
                      </a:solidFill>
                      <a:latin typeface="Times New Roman" panose="02020603050405020304" pitchFamily="18" charset="0"/>
                      <a:cs typeface="Times New Roman" panose="02020603050405020304" pitchFamily="18" charset="0"/>
                    </a:rPr>
                    <a:t> objects.</a:t>
                  </a:r>
                </a:p>
              </p:txBody>
            </p:sp>
            <p:cxnSp>
              <p:nvCxnSpPr>
                <p:cNvPr id="8" name="AutoShape 8">
                  <a:extLst>
                    <a:ext uri="{FF2B5EF4-FFF2-40B4-BE49-F238E27FC236}">
                      <a16:creationId xmlns:a16="http://schemas.microsoft.com/office/drawing/2014/main" id="{1BA9EFE9-8F98-DE83-97F4-869CAB2A2A3E}"/>
                    </a:ext>
                  </a:extLst>
                </p:cNvPr>
                <p:cNvCxnSpPr>
                  <a:cxnSpLocks noChangeShapeType="1"/>
                </p:cNvCxnSpPr>
                <p:nvPr/>
              </p:nvCxnSpPr>
              <p:spPr bwMode="auto">
                <a:xfrm flipH="1">
                  <a:off x="3998876" y="6404749"/>
                  <a:ext cx="567614" cy="0"/>
                </a:xfrm>
                <a:prstGeom prst="straightConnector1">
                  <a:avLst/>
                </a:prstGeom>
                <a:noFill/>
                <a:ln w="19050">
                  <a:solidFill>
                    <a:schemeClr val="bg1">
                      <a:lumMod val="65000"/>
                    </a:schemeClr>
                  </a:solidFill>
                  <a:round/>
                  <a:headEnd/>
                  <a:tailEnd type="stealth" w="lg" len="lg"/>
                </a:ln>
                <a:effectLst/>
                <a:extLst>
                  <a:ext uri="{909E8E84-426E-40dd-AFC4-6F175D3DCCD1}">
                    <a14:hiddenFill xmlns="" xmlns:a14="http://schemas.microsoft.com/office/drawing/2010/main">
                      <a:noFill/>
                    </a14:hiddenFill>
                  </a:ext>
                  <a:ext uri="{AF507438-7753-43e0-B8FC-AC1667EBCBE1}">
                    <a14:hiddenEffects xmlns="" xmlns:a14="http://schemas.microsoft.com/office/drawing/2010/main">
                      <a:effectLst>
                        <a:outerShdw blurRad="63500" dist="38099" dir="2700000" algn="ctr" rotWithShape="0">
                          <a:schemeClr val="bg2">
                            <a:alpha val="74998"/>
                          </a:schemeClr>
                        </a:outerShdw>
                      </a:effectLst>
                    </a14:hiddenEffects>
                  </a:ext>
                </a:extLst>
              </p:spPr>
            </p:cxnSp>
          </p:grpSp>
        </p:grpSp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752B511B-092C-0F94-EF26-5D0D0B1A8E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3202" y="1000371"/>
            <a:ext cx="6290586" cy="3085492"/>
          </a:xfrm>
          <a:prstGeom prst="rect">
            <a:avLst/>
          </a:prstGeom>
          <a:noFill/>
          <a:ln w="9525">
            <a:solidFill>
              <a:srgbClr val="293973"/>
            </a:solidFill>
            <a:miter lim="800000"/>
            <a:headEnd/>
            <a:tailEnd/>
          </a:ln>
          <a:effectLst/>
        </p:spPr>
        <p:txBody>
          <a:bodyPr lIns="108000" tIns="86400" rIns="0" bIns="0" anchor="t" anchorCtr="0"/>
          <a:lstStyle/>
          <a:p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Represents a signed fraction, like 2/3 or -1/5. */</a:t>
            </a:r>
          </a:p>
          <a:p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class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Fraction</a:t>
            </a:r>
            <a:r>
              <a:rPr lang="en-US" sz="1200" dirty="0">
                <a:latin typeface="Consolas"/>
                <a:ea typeface="Consolas"/>
                <a:cs typeface="Consolas"/>
              </a:rPr>
              <a:t> {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Constructs a fraction from the two integers */</a:t>
            </a:r>
            <a:endParaRPr lang="en-US" sz="1200" dirty="0">
              <a:solidFill>
                <a:srgbClr val="00579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</a:t>
            </a:r>
            <a:r>
              <a:rPr lang="en-US" sz="1200" dirty="0">
                <a:latin typeface="Consolas"/>
                <a:ea typeface="Consolas"/>
                <a:cs typeface="Consolas"/>
              </a:rPr>
              <a:t>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Fraction</a:t>
            </a:r>
            <a:r>
              <a:rPr lang="en-US" sz="1200" dirty="0">
                <a:latin typeface="Consolas"/>
                <a:ea typeface="Consolas"/>
                <a:cs typeface="Consolas"/>
              </a:rPr>
              <a:t>(int numerator, int denominator)     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...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Returns a fraction which is the sum of this fraction and the other one. */</a:t>
            </a: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Fraction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add</a:t>
            </a:r>
            <a:r>
              <a:rPr lang="en-US" sz="1200" dirty="0">
                <a:latin typeface="Consolas"/>
                <a:ea typeface="Consolas"/>
                <a:cs typeface="Consolas"/>
              </a:rPr>
              <a:t>(Fraction other)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Returns a fraction which is the product of this fraction and the other one. */</a:t>
            </a: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Fraction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multiply</a:t>
            </a:r>
            <a:r>
              <a:rPr lang="en-US" sz="1200" dirty="0">
                <a:latin typeface="Consolas"/>
                <a:ea typeface="Consolas"/>
                <a:cs typeface="Consolas"/>
              </a:rPr>
              <a:t>(Fraction other)</a:t>
            </a:r>
          </a:p>
          <a:p>
            <a:pPr>
              <a:spcBef>
                <a:spcPts val="600"/>
              </a:spcBef>
            </a:pPr>
            <a:r>
              <a:rPr lang="en-US" sz="14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/** Returns the inverse of this fraction. */</a:t>
            </a:r>
          </a:p>
          <a:p>
            <a:r>
              <a:rPr lang="en-US" sz="1200" dirty="0">
                <a:latin typeface="Consolas"/>
                <a:ea typeface="Consolas"/>
                <a:cs typeface="Consolas"/>
              </a:rPr>
              <a:t> 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public Fraction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invert</a:t>
            </a:r>
            <a:r>
              <a:rPr lang="en-US" sz="1200" dirty="0">
                <a:latin typeface="Consolas"/>
                <a:ea typeface="Consolas"/>
                <a:cs typeface="Consolas"/>
              </a:rPr>
              <a:t>()</a:t>
            </a:r>
          </a:p>
          <a:p>
            <a:pPr>
              <a:lnSpc>
                <a:spcPts val="1240"/>
              </a:lnSpc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latin typeface="Consolas"/>
                <a:cs typeface="Consolas"/>
              </a:rPr>
              <a:t>...</a:t>
            </a:r>
          </a:p>
          <a:p>
            <a:pPr>
              <a:lnSpc>
                <a:spcPts val="1240"/>
              </a:lnSpc>
            </a:pPr>
            <a:r>
              <a:rPr lang="en-US" sz="1200" dirty="0">
                <a:latin typeface="Consolas"/>
                <a:ea typeface="Consolas"/>
                <a:cs typeface="Consolas"/>
              </a:rPr>
              <a:t>}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009A734-D99B-A4E5-5236-B9B98D3CF4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5859" y="692875"/>
            <a:ext cx="3379559" cy="30777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latin typeface="Consolas"/>
                <a:cs typeface="Consolas"/>
              </a:rPr>
              <a:t>Fraction</a:t>
            </a:r>
            <a:r>
              <a:rPr lang="en-US" sz="14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API / class skeleton</a:t>
            </a:r>
          </a:p>
        </p:txBody>
      </p:sp>
      <p:sp>
        <p:nvSpPr>
          <p:cNvPr id="17" name="AutoShape 7">
            <a:extLst>
              <a:ext uri="{FF2B5EF4-FFF2-40B4-BE49-F238E27FC236}">
                <a16:creationId xmlns:a16="http://schemas.microsoft.com/office/drawing/2014/main" id="{A6776005-EA7B-6198-AB04-F6E36939206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51131" y="1317132"/>
            <a:ext cx="2045724" cy="2111868"/>
          </a:xfrm>
          <a:prstGeom prst="roundRect">
            <a:avLst>
              <a:gd name="adj" fmla="val 16667"/>
            </a:avLst>
          </a:prstGeom>
          <a:noFill/>
          <a:ln>
            <a:noFill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46800" rIns="0" rtlCol="0" anchor="ctr" anchorCtr="0"/>
          <a:lstStyle/>
          <a:p>
            <a:pPr>
              <a:lnSpc>
                <a:spcPct val="100000"/>
              </a:lnSpc>
              <a:spcBef>
                <a:spcPts val="300"/>
              </a:spcBef>
              <a:buClrTx/>
              <a:buSzPct val="100000"/>
            </a:pPr>
            <a:r>
              <a:rPr lang="en-US" u="sng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Software engineering</a:t>
            </a:r>
          </a:p>
          <a:p>
            <a:pPr>
              <a:lnSpc>
                <a:spcPct val="100000"/>
              </a:lnSpc>
              <a:spcBef>
                <a:spcPts val="1200"/>
              </a:spcBef>
              <a:buClrTx/>
              <a:buSzPct val="100000"/>
            </a:pPr>
            <a:r>
              <a:rPr lang="en-US" sz="16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architect plans</a:t>
            </a:r>
            <a:br>
              <a:rPr lang="en-US" sz="16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class design / API that meets </a:t>
            </a:r>
            <a:r>
              <a:rPr lang="en-US" sz="1600" dirty="0">
                <a:solidFill>
                  <a:srgbClr val="000000"/>
                </a:solidFill>
                <a:latin typeface="Times New Roman" panose="02020603050405020304" pitchFamily="18" charset="0"/>
                <a:ea typeface="Consolas" charset="0"/>
                <a:cs typeface="Times New Roman" panose="02020603050405020304" pitchFamily="18" charset="0"/>
              </a:rPr>
              <a:t>the domain requirements</a:t>
            </a:r>
            <a:endParaRPr lang="en-US" sz="1600" dirty="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9CA702F6-10BA-529A-AFBE-271879F6D165}"/>
              </a:ext>
            </a:extLst>
          </p:cNvPr>
          <p:cNvSpPr/>
          <p:nvPr/>
        </p:nvSpPr>
        <p:spPr bwMode="auto">
          <a:xfrm>
            <a:off x="6425430" y="1060062"/>
            <a:ext cx="375357" cy="23051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ＭＳ Ｐゴシック" charset="-128"/>
                <a:cs typeface="Times New Roman" panose="02020603050405020304" pitchFamily="18" charset="0"/>
              </a:rPr>
              <a:t>API</a:t>
            </a:r>
          </a:p>
        </p:txBody>
      </p:sp>
    </p:spTree>
    <p:extLst>
      <p:ext uri="{BB962C8B-B14F-4D97-AF65-F5344CB8AC3E}">
        <p14:creationId xmlns:p14="http://schemas.microsoft.com/office/powerpoint/2010/main" val="3475897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dirty="0">
                <a:ea typeface="ＭＳ Ｐゴシック" charset="-128"/>
                <a:cs typeface="ＭＳ Ｐゴシック" charset="-128"/>
              </a:rPr>
              <a:t>The big picture</a:t>
            </a:r>
          </a:p>
        </p:txBody>
      </p:sp>
      <p:sp>
        <p:nvSpPr>
          <p:cNvPr id="17412" name="Rectangle 3"/>
          <p:cNvSpPr>
            <a:spLocks noChangeArrowheads="1"/>
          </p:cNvSpPr>
          <p:nvPr/>
        </p:nvSpPr>
        <p:spPr bwMode="auto">
          <a:xfrm>
            <a:off x="3486483" y="2590800"/>
            <a:ext cx="1727273" cy="533400"/>
          </a:xfrm>
          <a:prstGeom prst="rect">
            <a:avLst/>
          </a:prstGeom>
          <a:solidFill>
            <a:schemeClr val="tx2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wrap="none" lIns="92075" tIns="46038" rIns="92075" bIns="46038" anchor="ctr">
            <a:prstTxWarp prst="textNoShape">
              <a:avLst/>
            </a:prstTxWarp>
          </a:bodyPr>
          <a:lstStyle/>
          <a:p>
            <a:pPr algn="ctr"/>
            <a:r>
              <a:rPr lang="en-US" dirty="0">
                <a:latin typeface="Times New Roman"/>
                <a:cs typeface="Times New Roman"/>
              </a:rPr>
              <a:t>objects</a:t>
            </a:r>
          </a:p>
        </p:txBody>
      </p:sp>
      <p:sp>
        <p:nvSpPr>
          <p:cNvPr id="17413" name="Rectangle 4"/>
          <p:cNvSpPr>
            <a:spLocks noChangeArrowheads="1"/>
          </p:cNvSpPr>
          <p:nvPr/>
        </p:nvSpPr>
        <p:spPr bwMode="auto">
          <a:xfrm>
            <a:off x="3322881" y="4191000"/>
            <a:ext cx="2085488" cy="533400"/>
          </a:xfrm>
          <a:prstGeom prst="rect">
            <a:avLst/>
          </a:prstGeom>
          <a:solidFill>
            <a:srgbClr val="1D3C99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wrap="none" lIns="92075" tIns="46038" rIns="92075" bIns="46038" anchor="ctr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Times New Roman"/>
                <a:cs typeface="Times New Roman"/>
              </a:rPr>
              <a:t>functions</a:t>
            </a:r>
          </a:p>
        </p:txBody>
      </p:sp>
      <p:sp>
        <p:nvSpPr>
          <p:cNvPr id="17415" name="Rectangle 6"/>
          <p:cNvSpPr>
            <a:spLocks noChangeArrowheads="1"/>
          </p:cNvSpPr>
          <p:nvPr/>
        </p:nvSpPr>
        <p:spPr bwMode="auto">
          <a:xfrm>
            <a:off x="3676332" y="3657600"/>
            <a:ext cx="1378585" cy="533400"/>
          </a:xfrm>
          <a:prstGeom prst="rect">
            <a:avLst/>
          </a:prstGeom>
          <a:solidFill>
            <a:srgbClr val="1D3C99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wrap="none" lIns="92075" tIns="46038" rIns="92075" bIns="46038" anchor="ctr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Times New Roman"/>
                <a:cs typeface="Times New Roman"/>
              </a:rPr>
              <a:t>arrays</a:t>
            </a:r>
          </a:p>
        </p:txBody>
      </p:sp>
      <p:sp>
        <p:nvSpPr>
          <p:cNvPr id="17416" name="Rectangle 7"/>
          <p:cNvSpPr>
            <a:spLocks noChangeArrowheads="1"/>
          </p:cNvSpPr>
          <p:nvPr/>
        </p:nvSpPr>
        <p:spPr bwMode="auto">
          <a:xfrm>
            <a:off x="2917825" y="4724400"/>
            <a:ext cx="2895600" cy="533400"/>
          </a:xfrm>
          <a:prstGeom prst="rect">
            <a:avLst/>
          </a:prstGeom>
          <a:solidFill>
            <a:srgbClr val="1D3C99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wrap="none" lIns="92075" tIns="46038" rIns="92075" bIns="46038" anchor="ctr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Times New Roman"/>
                <a:cs typeface="Times New Roman"/>
              </a:rPr>
              <a:t>conditionals and loops</a:t>
            </a:r>
          </a:p>
        </p:txBody>
      </p:sp>
      <p:sp>
        <p:nvSpPr>
          <p:cNvPr id="17417" name="Rectangle 8"/>
          <p:cNvSpPr>
            <a:spLocks noChangeArrowheads="1"/>
          </p:cNvSpPr>
          <p:nvPr/>
        </p:nvSpPr>
        <p:spPr bwMode="auto">
          <a:xfrm>
            <a:off x="3222625" y="5257800"/>
            <a:ext cx="1139825" cy="533400"/>
          </a:xfrm>
          <a:prstGeom prst="rect">
            <a:avLst/>
          </a:prstGeom>
          <a:solidFill>
            <a:srgbClr val="1D3C99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wrap="none" lIns="92075" tIns="46038" rIns="92075" bIns="46038" anchor="ctr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Times New Roman"/>
                <a:cs typeface="Times New Roman"/>
              </a:rPr>
              <a:t>Math</a:t>
            </a:r>
          </a:p>
        </p:txBody>
      </p:sp>
      <p:sp>
        <p:nvSpPr>
          <p:cNvPr id="17418" name="Rectangle 9"/>
          <p:cNvSpPr>
            <a:spLocks noChangeArrowheads="1"/>
          </p:cNvSpPr>
          <p:nvPr/>
        </p:nvSpPr>
        <p:spPr bwMode="auto">
          <a:xfrm>
            <a:off x="4362450" y="5257800"/>
            <a:ext cx="1150938" cy="533400"/>
          </a:xfrm>
          <a:prstGeom prst="rect">
            <a:avLst/>
          </a:prstGeom>
          <a:solidFill>
            <a:srgbClr val="1D3C99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wrap="none" lIns="92075" tIns="46038" rIns="92075" bIns="46038" anchor="ctr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Times New Roman"/>
                <a:cs typeface="Times New Roman"/>
              </a:rPr>
              <a:t>text I/O</a:t>
            </a:r>
          </a:p>
        </p:txBody>
      </p:sp>
      <p:sp>
        <p:nvSpPr>
          <p:cNvPr id="17419" name="Rectangle 10"/>
          <p:cNvSpPr>
            <a:spLocks noChangeArrowheads="1"/>
          </p:cNvSpPr>
          <p:nvPr/>
        </p:nvSpPr>
        <p:spPr bwMode="auto">
          <a:xfrm>
            <a:off x="4365625" y="5791200"/>
            <a:ext cx="2051051" cy="533400"/>
          </a:xfrm>
          <a:prstGeom prst="rect">
            <a:avLst/>
          </a:prstGeom>
          <a:solidFill>
            <a:srgbClr val="1D3C99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wrap="none" lIns="92075" tIns="46038" rIns="92075" bIns="46038" anchor="ctr">
            <a:prstTxWarp prst="textNoShape">
              <a:avLst/>
            </a:prstTxWarp>
          </a:bodyPr>
          <a:lstStyle/>
          <a:p>
            <a:pPr algn="ctr"/>
            <a:r>
              <a:rPr lang="he-IL" dirty="0">
                <a:solidFill>
                  <a:schemeClr val="bg1"/>
                </a:solidFill>
                <a:latin typeface="Times New Roman"/>
                <a:cs typeface="Times New Roman"/>
              </a:rPr>
              <a:t> </a:t>
            </a:r>
            <a:r>
              <a:rPr lang="en-US" dirty="0">
                <a:solidFill>
                  <a:schemeClr val="bg1"/>
                </a:solidFill>
                <a:latin typeface="Times New Roman"/>
                <a:cs typeface="Times New Roman"/>
              </a:rPr>
              <a:t>variables</a:t>
            </a:r>
          </a:p>
        </p:txBody>
      </p:sp>
      <p:sp>
        <p:nvSpPr>
          <p:cNvPr id="17420" name="Rectangle 11"/>
          <p:cNvSpPr>
            <a:spLocks noChangeArrowheads="1"/>
          </p:cNvSpPr>
          <p:nvPr/>
        </p:nvSpPr>
        <p:spPr bwMode="auto">
          <a:xfrm>
            <a:off x="2161008" y="5791200"/>
            <a:ext cx="2201442" cy="533400"/>
          </a:xfrm>
          <a:prstGeom prst="rect">
            <a:avLst/>
          </a:prstGeom>
          <a:solidFill>
            <a:srgbClr val="1D3C99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wrap="none" lIns="92075" tIns="46038" rIns="92075" bIns="46038" anchor="ctr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Times New Roman"/>
                <a:cs typeface="Times New Roman"/>
              </a:rPr>
              <a:t>primitive data types</a:t>
            </a:r>
          </a:p>
        </p:txBody>
      </p:sp>
      <p:sp>
        <p:nvSpPr>
          <p:cNvPr id="17422" name="Oval 14"/>
          <p:cNvSpPr>
            <a:spLocks noChangeArrowheads="1"/>
          </p:cNvSpPr>
          <p:nvPr/>
        </p:nvSpPr>
        <p:spPr bwMode="auto">
          <a:xfrm>
            <a:off x="1129228" y="838200"/>
            <a:ext cx="6776093" cy="1752600"/>
          </a:xfrm>
          <a:prstGeom prst="ellipse">
            <a:avLst/>
          </a:prstGeom>
          <a:solidFill>
            <a:schemeClr val="tx1">
              <a:lumMod val="50000"/>
              <a:lumOff val="50000"/>
              <a:alpha val="50000"/>
            </a:schemeClr>
          </a:solidFill>
          <a:ln w="9525">
            <a:noFill/>
            <a:round/>
            <a:headEnd/>
            <a:tailEnd type="none" w="sm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1600" dirty="0">
              <a:latin typeface="Times New Roman"/>
              <a:cs typeface="Times New Roman"/>
            </a:endParaRPr>
          </a:p>
          <a:p>
            <a:pPr algn="ctr"/>
            <a:endParaRPr lang="en-US" sz="1600" dirty="0">
              <a:latin typeface="Times New Roman"/>
              <a:cs typeface="Times New Roman"/>
            </a:endParaRPr>
          </a:p>
          <a:p>
            <a:pPr algn="ctr"/>
            <a:endParaRPr lang="en-US" sz="1600" dirty="0">
              <a:latin typeface="Times New Roman"/>
              <a:cs typeface="Times New Roman"/>
            </a:endParaRPr>
          </a:p>
          <a:p>
            <a:pPr algn="ctr"/>
            <a:r>
              <a:rPr lang="en-US" sz="2000" dirty="0">
                <a:latin typeface="Times New Roman"/>
                <a:cs typeface="Times New Roman"/>
              </a:rPr>
              <a:t>any program you may want to write</a:t>
            </a:r>
          </a:p>
        </p:txBody>
      </p:sp>
      <p:sp>
        <p:nvSpPr>
          <p:cNvPr id="17423" name="Rectangle 15"/>
          <p:cNvSpPr>
            <a:spLocks noChangeArrowheads="1"/>
          </p:cNvSpPr>
          <p:nvPr/>
        </p:nvSpPr>
        <p:spPr bwMode="auto">
          <a:xfrm>
            <a:off x="152400" y="838200"/>
            <a:ext cx="8839200" cy="914400"/>
          </a:xfrm>
          <a:prstGeom prst="rect">
            <a:avLst/>
          </a:prstGeom>
          <a:solidFill>
            <a:schemeClr val="bg1"/>
          </a:solidFill>
          <a:ln w="9525">
            <a:noFill/>
            <a:miter lim="800000"/>
            <a:headEnd/>
            <a:tailEnd type="none" w="sm" len="sm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 dirty="0"/>
          </a:p>
        </p:txBody>
      </p:sp>
      <p:grpSp>
        <p:nvGrpSpPr>
          <p:cNvPr id="15" name="Group 14"/>
          <p:cNvGrpSpPr/>
          <p:nvPr/>
        </p:nvGrpSpPr>
        <p:grpSpPr>
          <a:xfrm>
            <a:off x="5342477" y="2652445"/>
            <a:ext cx="2433051" cy="369332"/>
            <a:chOff x="5438347" y="4783824"/>
            <a:chExt cx="2598812" cy="369332"/>
          </a:xfrm>
        </p:grpSpPr>
        <p:sp>
          <p:nvSpPr>
            <p:cNvPr id="16" name="Rectangle 16"/>
            <p:cNvSpPr>
              <a:spLocks noChangeArrowheads="1"/>
            </p:cNvSpPr>
            <p:nvPr/>
          </p:nvSpPr>
          <p:spPr bwMode="auto">
            <a:xfrm>
              <a:off x="6288747" y="4783824"/>
              <a:ext cx="1748412" cy="36933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 type="none" w="sm" len="sm"/>
            </a:ln>
          </p:spPr>
          <p:txBody>
            <a:bodyPr wrap="square">
              <a:prstTxWarp prst="textNoShape">
                <a:avLst/>
              </a:prstTxWarp>
              <a:spAutoFit/>
            </a:bodyPr>
            <a:lstStyle/>
            <a:p>
              <a:r>
                <a:rPr lang="en-US" dirty="0">
                  <a:solidFill>
                    <a:srgbClr val="000000"/>
                  </a:solidFill>
                  <a:latin typeface="Times New Roman"/>
                  <a:cs typeface="Times New Roman"/>
                </a:rPr>
                <a:t>this lecture</a:t>
              </a:r>
            </a:p>
          </p:txBody>
        </p:sp>
        <p:sp>
          <p:nvSpPr>
            <p:cNvPr id="17" name="Line 6"/>
            <p:cNvSpPr>
              <a:spLocks noChangeShapeType="1"/>
            </p:cNvSpPr>
            <p:nvPr/>
          </p:nvSpPr>
          <p:spPr bwMode="auto">
            <a:xfrm flipH="1" flipV="1">
              <a:off x="5438347" y="5015875"/>
              <a:ext cx="765835" cy="0"/>
            </a:xfrm>
            <a:prstGeom prst="line">
              <a:avLst/>
            </a:prstGeom>
            <a:noFill/>
            <a:ln w="22225">
              <a:solidFill>
                <a:schemeClr val="tx1"/>
              </a:solidFill>
              <a:round/>
              <a:headEnd/>
              <a:tailEnd type="triangle" w="lg" len="lg"/>
            </a:ln>
          </p:spPr>
          <p:txBody>
            <a:bodyPr wrap="none" lIns="92075" tIns="46038" rIns="92075" bIns="46038" anchor="ctr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" name="Rectangle 5">
            <a:extLst>
              <a:ext uri="{FF2B5EF4-FFF2-40B4-BE49-F238E27FC236}">
                <a16:creationId xmlns:a16="http://schemas.microsoft.com/office/drawing/2014/main" id="{7688798E-5B1B-F66D-B14D-D96F7FDF91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94326" y="3124200"/>
            <a:ext cx="3311586" cy="533400"/>
          </a:xfrm>
          <a:prstGeom prst="rect">
            <a:avLst/>
          </a:prstGeom>
          <a:solidFill>
            <a:srgbClr val="1D3C99"/>
          </a:solidFill>
          <a:ln w="9525">
            <a:solidFill>
              <a:schemeClr val="bg1"/>
            </a:solidFill>
            <a:miter lim="800000"/>
            <a:headEnd/>
            <a:tailEnd/>
          </a:ln>
        </p:spPr>
        <p:txBody>
          <a:bodyPr wrap="none" lIns="92075" tIns="46038" rIns="92075" bIns="46038" anchor="ctr">
            <a:prstTxWarp prst="textNoShape">
              <a:avLst/>
            </a:prstTxWarp>
          </a:bodyPr>
          <a:lstStyle/>
          <a:p>
            <a:pPr algn="ctr"/>
            <a:r>
              <a:rPr lang="en-US" dirty="0">
                <a:solidFill>
                  <a:schemeClr val="bg1"/>
                </a:solidFill>
                <a:latin typeface="Times New Roman"/>
                <a:cs typeface="Times New Roman"/>
              </a:rPr>
              <a:t>handling graphics, sound, images</a:t>
            </a:r>
          </a:p>
        </p:txBody>
      </p:sp>
    </p:spTree>
    <p:extLst>
      <p:ext uri="{BB962C8B-B14F-4D97-AF65-F5344CB8AC3E}">
        <p14:creationId xmlns:p14="http://schemas.microsoft.com/office/powerpoint/2010/main" val="308558223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Recap: key OO concepts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8578" y="788611"/>
            <a:ext cx="7517242" cy="4868755"/>
          </a:xfrm>
        </p:spPr>
        <p:txBody>
          <a:bodyPr/>
          <a:lstStyle/>
          <a:p>
            <a:pPr marL="104775" indent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6600"/>
              </a:buClr>
              <a:buSzPct val="120000"/>
            </a:pPr>
            <a:r>
              <a:rPr lang="en-US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Objects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88938" lvl="2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Pct val="100000"/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Instances of a class</a:t>
            </a:r>
          </a:p>
          <a:p>
            <a:pPr marL="388938" lvl="2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Pct val="100000"/>
              <a:buNone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example, 1/2 and 2/3 are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instances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of the 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Fraction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class</a:t>
            </a:r>
          </a:p>
          <a:p>
            <a:pPr marL="104775" inden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6600"/>
              </a:buClr>
              <a:buSzPct val="120000"/>
            </a:pPr>
            <a:r>
              <a:rPr lang="en-US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Object variable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 variable that refers to an object, acting as the object’s “handle” 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04775" indent="0">
              <a:lnSpc>
                <a:spcPct val="100000"/>
              </a:lnSpc>
              <a:spcBef>
                <a:spcPts val="2400"/>
              </a:spcBef>
              <a:spcAft>
                <a:spcPts val="0"/>
              </a:spcAft>
              <a:buClr>
                <a:srgbClr val="006600"/>
              </a:buClr>
              <a:buSzPct val="120000"/>
            </a:pPr>
            <a:r>
              <a:rPr lang="en-US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Methods: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Operate on objects  (unlike </a:t>
            </a:r>
            <a:r>
              <a:rPr lang="en-US" sz="16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functions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that operate on no particular object)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674688" lvl="2" indent="-28575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Constructors: Create new objects</a:t>
            </a:r>
          </a:p>
          <a:p>
            <a:pPr marL="674688" lvl="2" indent="-28575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Pct val="130000"/>
              <a:buFont typeface="Arial" panose="020B0604020202020204" pitchFamily="34" charset="0"/>
              <a:buChar char="•"/>
            </a:pP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toString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Returns a textual representations of the given object</a:t>
            </a:r>
          </a:p>
          <a:p>
            <a:pPr marL="674688" lvl="2" indent="-28575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Getters / accessors: Provide access to the object’s data</a:t>
            </a:r>
          </a:p>
          <a:p>
            <a:pPr marL="674688" lvl="2" indent="-28575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Tx/>
              <a:buSzPct val="100000"/>
              <a:buFont typeface="Arial" panose="020B0604020202020204" pitchFamily="34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Other methods: Capture the domain requirements.</a:t>
            </a:r>
          </a:p>
        </p:txBody>
      </p:sp>
      <p:sp>
        <p:nvSpPr>
          <p:cNvPr id="4" name="AutoShape 7">
            <a:extLst>
              <a:ext uri="{FF2B5EF4-FFF2-40B4-BE49-F238E27FC236}">
                <a16:creationId xmlns:a16="http://schemas.microsoft.com/office/drawing/2014/main" id="{F6460C28-76E3-561C-DC0B-EEB1A4985AC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0452" y="4915738"/>
            <a:ext cx="6552250" cy="1066061"/>
          </a:xfrm>
          <a:prstGeom prst="roundRect">
            <a:avLst>
              <a:gd name="adj" fmla="val 16667"/>
            </a:avLst>
          </a:prstGeom>
          <a:solidFill>
            <a:schemeClr val="bg1"/>
          </a:solidFill>
          <a:ln w="12700">
            <a:noFill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0" rIns="0" bIns="0" rtlCol="0" anchor="ctr" anchorCtr="0"/>
          <a:lstStyle/>
          <a:p>
            <a:pPr>
              <a:spcBef>
                <a:spcPts val="400"/>
              </a:spcBef>
            </a:pPr>
            <a:r>
              <a:rPr lang="en-US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Class design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 an </a:t>
            </a:r>
            <a:r>
              <a:rPr lang="en-US" sz="16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acquired art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;</a:t>
            </a:r>
          </a:p>
          <a:p>
            <a:pPr>
              <a:spcBef>
                <a:spcPts val="1200"/>
              </a:spcBef>
            </a:pP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takes experience, and seeing many class examples (</a:t>
            </a:r>
            <a:r>
              <a:rPr lang="en-US" sz="16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design patterns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94636063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33DD5AD-D578-B076-8C5F-31658EFB73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BC44B4-153E-B41E-314E-E08FC9E151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plan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BC92AB5F-A065-9440-B91E-6B242FD68596}"/>
              </a:ext>
            </a:extLst>
          </p:cNvPr>
          <p:cNvSpPr/>
          <p:nvPr/>
        </p:nvSpPr>
        <p:spPr bwMode="auto">
          <a:xfrm>
            <a:off x="3454575" y="1603021"/>
            <a:ext cx="2078628" cy="2321198"/>
          </a:xfrm>
          <a:prstGeom prst="roundRect">
            <a:avLst/>
          </a:prstGeom>
          <a:noFill/>
          <a:ln w="28575" cap="flat" cmpd="sng" algn="ctr">
            <a:solidFill>
              <a:srgbClr val="00206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mic Sans MS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CC76972-77D0-C247-BF23-472BDD94A9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7037" y="2077902"/>
            <a:ext cx="1030938" cy="60434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E5D4D0F-BAA7-D225-288A-8B368DBDC83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364" t="21186" r="26349" b="17572"/>
          <a:stretch/>
        </p:blipFill>
        <p:spPr>
          <a:xfrm>
            <a:off x="6185366" y="1788278"/>
            <a:ext cx="1600575" cy="138473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C60F5DAC-B1AC-630B-50B9-66613D2A675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68484" y="1761573"/>
            <a:ext cx="1050810" cy="1389292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BF57716A-A427-2482-B400-55F97F04FB05}"/>
              </a:ext>
            </a:extLst>
          </p:cNvPr>
          <p:cNvSpPr txBox="1">
            <a:spLocks/>
          </p:cNvSpPr>
          <p:nvPr/>
        </p:nvSpPr>
        <p:spPr bwMode="auto">
          <a:xfrm>
            <a:off x="6540034" y="3335721"/>
            <a:ext cx="1969534" cy="127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rgbClr val="003399"/>
              </a:buClr>
              <a:buSzPct val="50000"/>
              <a:buFont typeface="Monotype Sorts" charset="2"/>
              <a:defRPr kumimoji="1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1pPr>
            <a:lvl2pPr marL="346075" indent="-231775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/>
              <a:buChar char="•"/>
              <a:defRPr kumimoji="1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2pPr>
            <a:lvl3pPr marL="627063" indent="-166688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80000"/>
              <a:buChar char="–"/>
              <a:defRPr kumimoji="1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3pPr>
            <a:lvl4pPr marL="1147763" indent="-40481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Font typeface="Wingdings" charset="2"/>
              <a:buChar char="!"/>
              <a:defRPr kumimoji="1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4pPr>
            <a:lvl5pPr marL="15398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5pPr>
            <a:lvl6pPr marL="19970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24542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29114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33686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pPr marL="90487" indent="0">
              <a:lnSpc>
                <a:spcPct val="100000"/>
              </a:lnSpc>
              <a:spcBef>
                <a:spcPts val="1200"/>
              </a:spcBef>
              <a:buClrTx/>
              <a:buSzPct val="100000"/>
            </a:pPr>
            <a:r>
              <a:rPr lang="en-US" sz="1600" kern="0" dirty="0">
                <a:latin typeface="Consolas" charset="0"/>
                <a:ea typeface="Consolas" charset="0"/>
                <a:cs typeface="Consolas" charset="0"/>
              </a:rPr>
              <a:t>Point</a:t>
            </a:r>
            <a:endParaRPr lang="en-US" sz="2000" kern="0" dirty="0"/>
          </a:p>
          <a:p>
            <a:pPr>
              <a:lnSpc>
                <a:spcPct val="100000"/>
              </a:lnSpc>
              <a:spcBef>
                <a:spcPts val="2400"/>
              </a:spcBef>
            </a:pPr>
            <a:endParaRPr lang="en-US" sz="2000" kern="0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47F702F5-35DB-42C6-E629-CAEFEF4A2E80}"/>
              </a:ext>
            </a:extLst>
          </p:cNvPr>
          <p:cNvSpPr txBox="1">
            <a:spLocks/>
          </p:cNvSpPr>
          <p:nvPr/>
        </p:nvSpPr>
        <p:spPr bwMode="auto">
          <a:xfrm>
            <a:off x="3753462" y="3335721"/>
            <a:ext cx="1969534" cy="127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rgbClr val="003399"/>
              </a:buClr>
              <a:buSzPct val="50000"/>
              <a:buFont typeface="Monotype Sorts" charset="2"/>
              <a:defRPr kumimoji="1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1pPr>
            <a:lvl2pPr marL="346075" indent="-231775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/>
              <a:buChar char="•"/>
              <a:defRPr kumimoji="1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2pPr>
            <a:lvl3pPr marL="627063" indent="-166688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80000"/>
              <a:buChar char="–"/>
              <a:defRPr kumimoji="1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3pPr>
            <a:lvl4pPr marL="1147763" indent="-40481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Font typeface="Wingdings" charset="2"/>
              <a:buChar char="!"/>
              <a:defRPr kumimoji="1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4pPr>
            <a:lvl5pPr marL="15398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5pPr>
            <a:lvl6pPr marL="19970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24542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29114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33686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pPr marL="90487" indent="0">
              <a:lnSpc>
                <a:spcPct val="100000"/>
              </a:lnSpc>
              <a:spcBef>
                <a:spcPts val="1200"/>
              </a:spcBef>
              <a:buClrTx/>
              <a:buSzPct val="100000"/>
            </a:pPr>
            <a:r>
              <a:rPr lang="en-US" sz="1600" kern="0" dirty="0">
                <a:latin typeface="Consolas" charset="0"/>
                <a:ea typeface="Consolas" charset="0"/>
                <a:cs typeface="Consolas" charset="0"/>
              </a:rPr>
              <a:t>BankAccount</a:t>
            </a:r>
            <a:endParaRPr lang="en-US" sz="2000" kern="0" dirty="0"/>
          </a:p>
          <a:p>
            <a:pPr>
              <a:lnSpc>
                <a:spcPct val="100000"/>
              </a:lnSpc>
              <a:spcBef>
                <a:spcPts val="2400"/>
              </a:spcBef>
            </a:pPr>
            <a:endParaRPr lang="en-US" sz="2000" kern="0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A5F60ED9-E010-8C97-06B2-F5EA64147E5E}"/>
              </a:ext>
            </a:extLst>
          </p:cNvPr>
          <p:cNvSpPr txBox="1">
            <a:spLocks/>
          </p:cNvSpPr>
          <p:nvPr/>
        </p:nvSpPr>
        <p:spPr bwMode="auto">
          <a:xfrm>
            <a:off x="1152975" y="3368123"/>
            <a:ext cx="1969534" cy="127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rgbClr val="003399"/>
              </a:buClr>
              <a:buSzPct val="50000"/>
              <a:buFont typeface="Monotype Sorts" charset="2"/>
              <a:defRPr kumimoji="1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1pPr>
            <a:lvl2pPr marL="346075" indent="-231775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/>
              <a:buChar char="•"/>
              <a:defRPr kumimoji="1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2pPr>
            <a:lvl3pPr marL="627063" indent="-166688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80000"/>
              <a:buChar char="–"/>
              <a:defRPr kumimoji="1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3pPr>
            <a:lvl4pPr marL="1147763" indent="-40481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Font typeface="Wingdings" charset="2"/>
              <a:buChar char="!"/>
              <a:defRPr kumimoji="1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4pPr>
            <a:lvl5pPr marL="15398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5pPr>
            <a:lvl6pPr marL="19970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24542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29114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33686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pPr marL="90487" indent="0">
              <a:lnSpc>
                <a:spcPct val="100000"/>
              </a:lnSpc>
              <a:spcBef>
                <a:spcPts val="1200"/>
              </a:spcBef>
              <a:buClrTx/>
              <a:buSzPct val="100000"/>
            </a:pPr>
            <a:r>
              <a:rPr lang="en-US" sz="1600" kern="0" dirty="0">
                <a:latin typeface="Consolas" charset="0"/>
                <a:ea typeface="Consolas" charset="0"/>
                <a:cs typeface="Consolas" charset="0"/>
              </a:rPr>
              <a:t>Fraction</a:t>
            </a:r>
            <a:endParaRPr lang="en-US" sz="2000" kern="0" dirty="0"/>
          </a:p>
          <a:p>
            <a:pPr>
              <a:lnSpc>
                <a:spcPct val="100000"/>
              </a:lnSpc>
              <a:spcBef>
                <a:spcPts val="2400"/>
              </a:spcBef>
            </a:pPr>
            <a:endParaRPr lang="en-US" sz="2000" kern="0" dirty="0"/>
          </a:p>
        </p:txBody>
      </p:sp>
    </p:spTree>
    <p:extLst>
      <p:ext uri="{BB962C8B-B14F-4D97-AF65-F5344CB8AC3E}">
        <p14:creationId xmlns:p14="http://schemas.microsoft.com/office/powerpoint/2010/main" val="8655042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92DD86-7F4C-9261-6DD2-7A26640362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28759-4C1C-8666-3817-FEAF81F73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BankAccount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502C28-5D97-A898-3BF0-B1C6F1C7B9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7558" y="720155"/>
            <a:ext cx="8050642" cy="2538051"/>
          </a:xfrm>
        </p:spPr>
        <p:txBody>
          <a:bodyPr/>
          <a:lstStyle/>
          <a:p>
            <a:pPr marL="104775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6600"/>
              </a:buClr>
              <a:buSzPct val="120000"/>
            </a:pPr>
            <a:r>
              <a:rPr lang="en-US" u="sng" dirty="0">
                <a:solidFill>
                  <a:schemeClr val="tx1"/>
                </a:solidFill>
              </a:rPr>
              <a:t>Bob:</a:t>
            </a:r>
            <a:r>
              <a:rPr lang="en-US" dirty="0">
                <a:solidFill>
                  <a:schemeClr val="tx1"/>
                </a:solidFill>
              </a:rPr>
              <a:t>   I just started working here... My boss wants me to develop a program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           that finds bank customers who have negative account balances.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           How do I get started?</a:t>
            </a:r>
            <a:endParaRPr lang="en-US" dirty="0">
              <a:latin typeface="Consolas"/>
              <a:cs typeface="Consolas"/>
            </a:endParaRPr>
          </a:p>
          <a:p>
            <a:pPr marL="104775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6600"/>
              </a:buClr>
              <a:buSzPct val="120000"/>
            </a:pPr>
            <a:r>
              <a:rPr lang="en-US" u="sng" dirty="0">
                <a:solidFill>
                  <a:schemeClr val="tx1"/>
                </a:solidFill>
              </a:rPr>
              <a:t>Alice:</a:t>
            </a:r>
            <a:r>
              <a:rPr lang="en-US" dirty="0">
                <a:solidFill>
                  <a:schemeClr val="tx1"/>
                </a:solidFill>
              </a:rPr>
              <a:t> Well, around here we all work with a class named 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BankAccount</a:t>
            </a:r>
            <a:r>
              <a:rPr lang="en-US" dirty="0">
                <a:solidFill>
                  <a:schemeClr val="tx1"/>
                </a:solidFill>
              </a:rPr>
              <a:t>.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            All bank accounts are objects of this class.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        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313BB17-A6D4-1772-7046-1C5481AE9A32}"/>
              </a:ext>
            </a:extLst>
          </p:cNvPr>
          <p:cNvSpPr txBox="1"/>
          <p:nvPr/>
        </p:nvSpPr>
        <p:spPr>
          <a:xfrm>
            <a:off x="-591825" y="482063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19" name="Picture 2" descr="The Man Talking With Girl In The Office, Business, Corporate Stock Footage  ft. angry &amp; documents - Envato Elements">
            <a:extLst>
              <a:ext uri="{FF2B5EF4-FFF2-40B4-BE49-F238E27FC236}">
                <a16:creationId xmlns:a16="http://schemas.microsoft.com/office/drawing/2014/main" id="{5CF6663F-27B2-9CBA-4B9B-562E44C9F8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14377" y="2669627"/>
            <a:ext cx="4282800" cy="2855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8212331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F5FF68-AEC8-FBFC-2C3F-11E8E84DC9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6AD181-3677-9BD3-AC2E-35C2BE37CB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BankAccount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24CE9A-6D07-79BE-5629-2C82E1BB89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7558" y="720155"/>
            <a:ext cx="8050642" cy="2538051"/>
          </a:xfrm>
        </p:spPr>
        <p:txBody>
          <a:bodyPr/>
          <a:lstStyle/>
          <a:p>
            <a:pPr marL="104775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6600"/>
              </a:buClr>
              <a:buSzPct val="120000"/>
            </a:pPr>
            <a:r>
              <a:rPr lang="en-US" u="sng" dirty="0">
                <a:solidFill>
                  <a:schemeClr val="tx1"/>
                </a:solidFill>
              </a:rPr>
              <a:t>Bob:</a:t>
            </a:r>
            <a:r>
              <a:rPr lang="en-US" dirty="0">
                <a:solidFill>
                  <a:schemeClr val="tx1"/>
                </a:solidFill>
              </a:rPr>
              <a:t>   I just started working here... My boss wants me to develop a program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           that finds bank customers who have negative account balances.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           How do I get started?</a:t>
            </a:r>
            <a:endParaRPr lang="en-US" dirty="0">
              <a:latin typeface="Consolas"/>
              <a:cs typeface="Consolas"/>
            </a:endParaRPr>
          </a:p>
          <a:p>
            <a:pPr marL="104775" indent="0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rgbClr val="006600"/>
              </a:buClr>
              <a:buSzPct val="120000"/>
            </a:pPr>
            <a:r>
              <a:rPr lang="en-US" u="sng" dirty="0">
                <a:solidFill>
                  <a:schemeClr val="tx1"/>
                </a:solidFill>
              </a:rPr>
              <a:t>Alice:</a:t>
            </a:r>
            <a:r>
              <a:rPr lang="en-US" dirty="0">
                <a:solidFill>
                  <a:schemeClr val="tx1"/>
                </a:solidFill>
              </a:rPr>
              <a:t> Well, around here we all work with a class named 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BankAccount</a:t>
            </a:r>
            <a:r>
              <a:rPr lang="en-US" dirty="0">
                <a:solidFill>
                  <a:schemeClr val="tx1"/>
                </a:solidFill>
              </a:rPr>
              <a:t>.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            All bank accounts are objects of this class.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        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6DC0343-13AB-55E6-62B0-7A30FAF13DEA}"/>
              </a:ext>
            </a:extLst>
          </p:cNvPr>
          <p:cNvSpPr txBox="1"/>
          <p:nvPr/>
        </p:nvSpPr>
        <p:spPr>
          <a:xfrm>
            <a:off x="-591825" y="482063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A99B778-F03D-4F02-7526-1D925685D288}"/>
              </a:ext>
            </a:extLst>
          </p:cNvPr>
          <p:cNvSpPr txBox="1"/>
          <p:nvPr/>
        </p:nvSpPr>
        <p:spPr>
          <a:xfrm>
            <a:off x="3646531" y="2615186"/>
            <a:ext cx="1689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nsolas"/>
                <a:cs typeface="Consolas"/>
              </a:rPr>
              <a:t>BankAccount</a:t>
            </a:r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FAB7EA-87F2-0B16-ACAA-F7442CE5F86E}"/>
              </a:ext>
            </a:extLst>
          </p:cNvPr>
          <p:cNvSpPr txBox="1"/>
          <p:nvPr/>
        </p:nvSpPr>
        <p:spPr>
          <a:xfrm>
            <a:off x="2348422" y="3682353"/>
            <a:ext cx="708704" cy="73866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nsolas"/>
                <a:cs typeface="Consolas"/>
              </a:rPr>
              <a:t>10001</a:t>
            </a:r>
          </a:p>
          <a:p>
            <a:r>
              <a:rPr lang="en-US" sz="1400" dirty="0">
                <a:latin typeface="Consolas"/>
                <a:cs typeface="Consolas"/>
              </a:rPr>
              <a:t>ron</a:t>
            </a:r>
          </a:p>
          <a:p>
            <a:r>
              <a:rPr lang="en-US" sz="1400" dirty="0">
                <a:latin typeface="Consolas"/>
                <a:cs typeface="Consolas"/>
              </a:rPr>
              <a:t>1000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F26FF5-7D73-8860-E7F7-0DA704B456D9}"/>
              </a:ext>
            </a:extLst>
          </p:cNvPr>
          <p:cNvSpPr txBox="1"/>
          <p:nvPr/>
        </p:nvSpPr>
        <p:spPr>
          <a:xfrm>
            <a:off x="3365005" y="3701802"/>
            <a:ext cx="697389" cy="73866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nsolas"/>
                <a:cs typeface="Consolas"/>
              </a:rPr>
              <a:t>10002</a:t>
            </a:r>
          </a:p>
          <a:p>
            <a:r>
              <a:rPr lang="en-US" sz="1400" dirty="0">
                <a:latin typeface="Consolas"/>
                <a:cs typeface="Consolas"/>
              </a:rPr>
              <a:t>lisa</a:t>
            </a:r>
          </a:p>
          <a:p>
            <a:r>
              <a:rPr lang="en-US" sz="1400" dirty="0">
                <a:latin typeface="Consolas"/>
                <a:cs typeface="Consolas"/>
              </a:rPr>
              <a:t>500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5D16989-F77C-0181-A3E2-491D0208A0E4}"/>
              </a:ext>
            </a:extLst>
          </p:cNvPr>
          <p:cNvSpPr txBox="1"/>
          <p:nvPr/>
        </p:nvSpPr>
        <p:spPr>
          <a:xfrm>
            <a:off x="4269793" y="3701802"/>
            <a:ext cx="697388" cy="73866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nsolas"/>
                <a:cs typeface="Consolas"/>
              </a:rPr>
              <a:t>10003</a:t>
            </a:r>
          </a:p>
          <a:p>
            <a:r>
              <a:rPr lang="en-US" sz="1400" dirty="0">
                <a:latin typeface="Consolas"/>
                <a:cs typeface="Consolas"/>
              </a:rPr>
              <a:t>mike</a:t>
            </a:r>
          </a:p>
          <a:p>
            <a:r>
              <a:rPr lang="en-US" sz="1400" dirty="0">
                <a:latin typeface="Consolas"/>
                <a:cs typeface="Consolas"/>
              </a:rPr>
              <a:t>750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8C1BC40-496B-8206-0372-B3B9E5907A48}"/>
              </a:ext>
            </a:extLst>
          </p:cNvPr>
          <p:cNvSpPr txBox="1"/>
          <p:nvPr/>
        </p:nvSpPr>
        <p:spPr>
          <a:xfrm>
            <a:off x="4996046" y="3657213"/>
            <a:ext cx="5454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nsolas"/>
                <a:cs typeface="Consolas"/>
              </a:rPr>
              <a:t>...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87380F3-B9E1-72D0-DCF0-6C2EB6CB3621}"/>
              </a:ext>
            </a:extLst>
          </p:cNvPr>
          <p:cNvSpPr txBox="1"/>
          <p:nvPr/>
        </p:nvSpPr>
        <p:spPr>
          <a:xfrm>
            <a:off x="5606070" y="3701802"/>
            <a:ext cx="178891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nsolas"/>
                <a:cs typeface="Consolas"/>
              </a:rPr>
              <a:t>id (int)</a:t>
            </a:r>
            <a:br>
              <a:rPr lang="en-US" sz="1400" dirty="0">
                <a:latin typeface="Consolas"/>
                <a:cs typeface="Consolas"/>
              </a:rPr>
            </a:br>
            <a:r>
              <a:rPr lang="en-US" sz="1400" dirty="0">
                <a:latin typeface="Consolas"/>
                <a:cs typeface="Consolas"/>
              </a:rPr>
              <a:t>owner (String)</a:t>
            </a:r>
          </a:p>
          <a:p>
            <a:r>
              <a:rPr lang="en-US" sz="1400" dirty="0">
                <a:latin typeface="Consolas"/>
                <a:cs typeface="Consolas"/>
              </a:rPr>
              <a:t>balance (double)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74380A6-34A8-F74F-E197-3A510E1D1007}"/>
              </a:ext>
            </a:extLst>
          </p:cNvPr>
          <p:cNvCxnSpPr>
            <a:cxnSpLocks/>
          </p:cNvCxnSpPr>
          <p:nvPr/>
        </p:nvCxnSpPr>
        <p:spPr bwMode="auto">
          <a:xfrm flipH="1">
            <a:off x="2685164" y="2998892"/>
            <a:ext cx="823617" cy="658321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dash"/>
            <a:round/>
            <a:headEnd type="none"/>
            <a:tailEnd type="none"/>
          </a:ln>
          <a:effectLst/>
        </p:spPr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8C33A44D-EF1A-F298-7AC9-C84601D3855C}"/>
              </a:ext>
            </a:extLst>
          </p:cNvPr>
          <p:cNvCxnSpPr>
            <a:cxnSpLocks/>
          </p:cNvCxnSpPr>
          <p:nvPr/>
        </p:nvCxnSpPr>
        <p:spPr bwMode="auto">
          <a:xfrm flipH="1">
            <a:off x="3713700" y="2998892"/>
            <a:ext cx="257536" cy="658321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dash"/>
            <a:round/>
            <a:headEnd type="none"/>
            <a:tailEnd type="none"/>
          </a:ln>
          <a:effectLst/>
        </p:spPr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9E8CF8DC-2837-26B9-9334-9F24246FA3E4}"/>
              </a:ext>
            </a:extLst>
          </p:cNvPr>
          <p:cNvCxnSpPr>
            <a:cxnSpLocks/>
          </p:cNvCxnSpPr>
          <p:nvPr/>
        </p:nvCxnSpPr>
        <p:spPr bwMode="auto">
          <a:xfrm>
            <a:off x="4590274" y="2998892"/>
            <a:ext cx="0" cy="658321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dash"/>
            <a:round/>
            <a:headEnd type="none"/>
            <a:tailEnd type="none"/>
          </a:ln>
          <a:effectLst/>
        </p:spPr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B70D5352-5799-219F-86B4-1D68287E0CD9}"/>
              </a:ext>
            </a:extLst>
          </p:cNvPr>
          <p:cNvCxnSpPr>
            <a:cxnSpLocks/>
          </p:cNvCxnSpPr>
          <p:nvPr/>
        </p:nvCxnSpPr>
        <p:spPr bwMode="auto">
          <a:xfrm>
            <a:off x="4996046" y="2998892"/>
            <a:ext cx="774937" cy="683461"/>
          </a:xfrm>
          <a:prstGeom prst="straightConnector1">
            <a:avLst/>
          </a:prstGeom>
          <a:solidFill>
            <a:schemeClr val="tx2"/>
          </a:solidFill>
          <a:ln w="9525" cap="flat" cmpd="sng" algn="ctr">
            <a:solidFill>
              <a:schemeClr val="tx1"/>
            </a:solidFill>
            <a:prstDash val="dash"/>
            <a:round/>
            <a:headEnd type="none"/>
            <a:tailEnd type="none"/>
          </a:ln>
          <a:effectLst/>
        </p:spPr>
      </p:cxn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BDD3097-6403-FB9F-D9F7-88DA5BE552FF}"/>
              </a:ext>
            </a:extLst>
          </p:cNvPr>
          <p:cNvGrpSpPr/>
          <p:nvPr/>
        </p:nvGrpSpPr>
        <p:grpSpPr>
          <a:xfrm>
            <a:off x="685800" y="2581573"/>
            <a:ext cx="2768274" cy="1766560"/>
            <a:chOff x="225019" y="2078287"/>
            <a:chExt cx="2768274" cy="1766560"/>
          </a:xfrm>
        </p:grpSpPr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DC13C4F-123C-CED5-6B2E-5E7FFFF15C5E}"/>
                </a:ext>
              </a:extLst>
            </p:cNvPr>
            <p:cNvSpPr txBox="1"/>
            <p:nvPr/>
          </p:nvSpPr>
          <p:spPr>
            <a:xfrm>
              <a:off x="2224383" y="2078287"/>
              <a:ext cx="76891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000090"/>
                  </a:solidFill>
                  <a:latin typeface="Times New Roman"/>
                  <a:cs typeface="Times New Roman"/>
                </a:rPr>
                <a:t>class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F439378-0B50-C253-13FE-30FC1C3D0CED}"/>
                </a:ext>
              </a:extLst>
            </p:cNvPr>
            <p:cNvSpPr txBox="1"/>
            <p:nvPr/>
          </p:nvSpPr>
          <p:spPr>
            <a:xfrm>
              <a:off x="225019" y="3198516"/>
              <a:ext cx="164818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>
                  <a:solidFill>
                    <a:srgbClr val="000090"/>
                  </a:solidFill>
                  <a:latin typeface="Times New Roman"/>
                  <a:cs typeface="Times New Roman"/>
                </a:rPr>
                <a:t>Objects</a:t>
              </a:r>
              <a:br>
                <a:rPr lang="en-US" dirty="0">
                  <a:solidFill>
                    <a:srgbClr val="000090"/>
                  </a:solidFill>
                  <a:latin typeface="Times New Roman"/>
                  <a:cs typeface="Times New Roman"/>
                </a:rPr>
              </a:br>
              <a:r>
                <a:rPr lang="en-US" dirty="0">
                  <a:solidFill>
                    <a:srgbClr val="000090"/>
                  </a:solidFill>
                  <a:latin typeface="Times New Roman"/>
                  <a:cs typeface="Times New Roman"/>
                </a:rPr>
                <a:t>(instances)</a:t>
              </a:r>
            </a:p>
          </p:txBody>
        </p:sp>
      </p:grpSp>
      <p:sp>
        <p:nvSpPr>
          <p:cNvPr id="18" name="Content Placeholder 2">
            <a:extLst>
              <a:ext uri="{FF2B5EF4-FFF2-40B4-BE49-F238E27FC236}">
                <a16:creationId xmlns:a16="http://schemas.microsoft.com/office/drawing/2014/main" id="{55804F0D-E299-801B-4A9E-AA4A674B5604}"/>
              </a:ext>
            </a:extLst>
          </p:cNvPr>
          <p:cNvSpPr txBox="1">
            <a:spLocks/>
          </p:cNvSpPr>
          <p:nvPr/>
        </p:nvSpPr>
        <p:spPr bwMode="auto">
          <a:xfrm>
            <a:off x="511907" y="5003158"/>
            <a:ext cx="8050642" cy="11637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rgbClr val="003399"/>
              </a:buClr>
              <a:buSzPct val="50000"/>
              <a:buFont typeface="Monotype Sorts" charset="2"/>
              <a:defRPr kumimoji="1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1pPr>
            <a:lvl2pPr marL="346075" indent="-231775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/>
              <a:buChar char="•"/>
              <a:defRPr kumimoji="1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2pPr>
            <a:lvl3pPr marL="627063" indent="-166688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80000"/>
              <a:buChar char="–"/>
              <a:defRPr kumimoji="1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3pPr>
            <a:lvl4pPr marL="1147763" indent="-40481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Font typeface="Wingdings" charset="2"/>
              <a:buChar char="!"/>
              <a:defRPr kumimoji="1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4pPr>
            <a:lvl5pPr marL="15398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5pPr>
            <a:lvl6pPr marL="19970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24542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29114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33686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pPr marL="104775" indent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6600"/>
              </a:buClr>
              <a:buSzPct val="120000"/>
            </a:pPr>
            <a:r>
              <a:rPr lang="en-US" u="sng" kern="0" dirty="0"/>
              <a:t>Bob:</a:t>
            </a:r>
            <a:r>
              <a:rPr lang="en-US" kern="0" dirty="0"/>
              <a:t>   Thanks! So How do I get started?</a:t>
            </a:r>
            <a:endParaRPr lang="en-US" kern="0" dirty="0">
              <a:latin typeface="Consolas"/>
              <a:cs typeface="Consolas"/>
            </a:endParaRPr>
          </a:p>
          <a:p>
            <a:pPr marL="104775" indent="0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rgbClr val="006600"/>
              </a:buClr>
              <a:buSzPct val="120000"/>
            </a:pPr>
            <a:r>
              <a:rPr lang="en-US" u="sng" kern="0" dirty="0"/>
              <a:t>Alice:</a:t>
            </a:r>
            <a:r>
              <a:rPr lang="en-US" kern="0" dirty="0"/>
              <a:t> Take a look at the </a:t>
            </a:r>
            <a:r>
              <a:rPr lang="en-US" sz="1400" kern="0" dirty="0">
                <a:latin typeface="Consolas" panose="020B0609020204030204" pitchFamily="49" charset="0"/>
                <a:cs typeface="Consolas" panose="020B0609020204030204" pitchFamily="49" charset="0"/>
              </a:rPr>
              <a:t>BankAccount</a:t>
            </a:r>
            <a:r>
              <a:rPr lang="en-US" kern="0" dirty="0"/>
              <a:t> API, and take it from there.</a:t>
            </a:r>
            <a:br>
              <a:rPr lang="en-US" kern="0" dirty="0"/>
            </a:br>
            <a:endParaRPr lang="en-US" kern="0" dirty="0"/>
          </a:p>
        </p:txBody>
      </p:sp>
    </p:spTree>
    <p:extLst>
      <p:ext uri="{BB962C8B-B14F-4D97-AF65-F5344CB8AC3E}">
        <p14:creationId xmlns:p14="http://schemas.microsoft.com/office/powerpoint/2010/main" val="1865263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18DBE9-3150-2AC0-F695-DEA6AC7FC0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3">
            <a:extLst>
              <a:ext uri="{FF2B5EF4-FFF2-40B4-BE49-F238E27FC236}">
                <a16:creationId xmlns:a16="http://schemas.microsoft.com/office/drawing/2014/main" id="{E0C59DAF-FF09-3C88-59E3-C8CB25262A0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85860" y="203538"/>
            <a:ext cx="7867548" cy="457200"/>
          </a:xfrm>
        </p:spPr>
        <p:txBody>
          <a:bodyPr/>
          <a:lstStyle/>
          <a:p>
            <a:r>
              <a:rPr lang="en-US" dirty="0"/>
              <a:t>Bank account abstraction</a:t>
            </a:r>
            <a:endParaRPr kumimoji="0"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FBEB946-81DD-B130-0703-F88AF4127D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3868" y="660738"/>
            <a:ext cx="5517992" cy="5487407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44000" tIns="144000" rIns="0" bIns="0" anchor="t" anchorCtr="0"/>
          <a:lstStyle/>
          <a:p>
            <a:r>
              <a:rPr lang="en-US" sz="1200" dirty="0">
                <a:solidFill>
                  <a:srgbClr val="0048B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Represents a bank account.</a:t>
            </a:r>
          </a:p>
          <a:p>
            <a:r>
              <a:rPr lang="en-US" sz="1200" dirty="0">
                <a:solidFill>
                  <a:srgbClr val="0048B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*  A bank account has an id (an int), an owner (a string), and a balance (a double). */</a:t>
            </a:r>
          </a:p>
          <a:p>
            <a:pPr>
              <a:spcBef>
                <a:spcPts val="3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public class BankAccount {</a:t>
            </a:r>
          </a:p>
          <a:p>
            <a:pPr>
              <a:lnSpc>
                <a:spcPts val="1240"/>
              </a:lnSpc>
              <a:spcBef>
                <a:spcPts val="600"/>
              </a:spcBef>
            </a:pPr>
            <a:r>
              <a:rPr lang="en-US" sz="1200" dirty="0">
                <a:solidFill>
                  <a:srgbClr val="4F76CB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Constructs a new bank account with the given owner and balance. </a:t>
            </a:r>
            <a:b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</a:b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          *   The account id is generated automatically by the constructor.</a:t>
            </a:r>
            <a:endParaRPr lang="en-US" sz="1200" dirty="0">
              <a:solidFill>
                <a:srgbClr val="000000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pPr>
              <a:lnSpc>
                <a:spcPts val="1240"/>
              </a:lnSpc>
            </a:pP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          *   The first constructed account has id=1, the second id=2, and so on.</a:t>
            </a:r>
            <a:r>
              <a:rPr lang="en-US" sz="1200" dirty="0">
                <a:solidFill>
                  <a:srgbClr val="000000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*/</a:t>
            </a:r>
            <a:endParaRPr lang="en-US" sz="1200" dirty="0">
              <a:solidFill>
                <a:srgbClr val="000000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cs typeface="Consolas"/>
              </a:rPr>
              <a:t>public </a:t>
            </a:r>
            <a:r>
              <a:rPr lang="en-US" sz="1200" b="1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BankAccount</a:t>
            </a:r>
            <a:r>
              <a:rPr lang="en-US" sz="1200" dirty="0">
                <a:latin typeface="Consolas"/>
                <a:ea typeface="Consolas"/>
                <a:cs typeface="Consolas"/>
              </a:rPr>
              <a:t>(String owner, double balance)</a:t>
            </a:r>
            <a:endParaRPr lang="en-US" sz="1200" dirty="0">
              <a:solidFill>
                <a:srgbClr val="000000"/>
              </a:solidFill>
              <a:latin typeface="Consolas"/>
              <a:ea typeface="Consolas"/>
              <a:cs typeface="Consolas"/>
            </a:endParaRPr>
          </a:p>
          <a:p>
            <a:pPr>
              <a:spcBef>
                <a:spcPts val="8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Constructs a new bank account with the given owner and a zero balance. */</a:t>
            </a:r>
            <a:endParaRPr lang="en-US" sz="1200" dirty="0">
              <a:solidFill>
                <a:srgbClr val="000000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cs typeface="Consolas"/>
              </a:rPr>
              <a:t>public </a:t>
            </a:r>
            <a:r>
              <a:rPr lang="en-US" sz="1200" b="1" dirty="0">
                <a:latin typeface="Consolas"/>
                <a:cs typeface="Consolas"/>
              </a:rPr>
              <a:t>B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ankAccount</a:t>
            </a:r>
            <a:r>
              <a:rPr lang="en-US" sz="1200" dirty="0">
                <a:latin typeface="Consolas"/>
                <a:ea typeface="Consolas"/>
                <a:cs typeface="Consolas"/>
              </a:rPr>
              <a:t>(String owner)</a:t>
            </a:r>
            <a:endParaRPr lang="en-US" sz="1200" dirty="0">
              <a:solidFill>
                <a:srgbClr val="000000"/>
              </a:solidFill>
              <a:latin typeface="Consolas"/>
              <a:ea typeface="Consolas"/>
              <a:cs typeface="Consolas"/>
            </a:endParaRPr>
          </a:p>
          <a:p>
            <a:pPr>
              <a:spcBef>
                <a:spcPts val="8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Returns the id of this account. */</a:t>
            </a:r>
            <a:endParaRPr lang="en-US" sz="1200" dirty="0">
              <a:solidFill>
                <a:srgbClr val="000000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cs typeface="Consolas"/>
              </a:rPr>
              <a:t>public int </a:t>
            </a:r>
            <a:r>
              <a:rPr lang="en-US" sz="1200" b="1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getId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()</a:t>
            </a:r>
          </a:p>
          <a:p>
            <a:pPr>
              <a:spcBef>
                <a:spcPts val="8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Returns the owner of this account. */</a:t>
            </a:r>
            <a:endParaRPr lang="en-US" sz="1200" dirty="0">
              <a:solidFill>
                <a:srgbClr val="000000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cs typeface="Consolas"/>
              </a:rPr>
              <a:t>public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 String </a:t>
            </a:r>
            <a:r>
              <a:rPr lang="en-US" sz="1200" b="1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getOwner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()	</a:t>
            </a:r>
          </a:p>
          <a:p>
            <a:pPr>
              <a:spcBef>
                <a:spcPts val="8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Returns the balance of this account. */</a:t>
            </a:r>
            <a:endParaRPr lang="en-US" sz="1200" dirty="0">
              <a:solidFill>
                <a:srgbClr val="000000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cs typeface="Consolas"/>
              </a:rPr>
              <a:t>public double </a:t>
            </a:r>
            <a:r>
              <a:rPr lang="en-US" sz="1200" b="1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getBalance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()</a:t>
            </a:r>
          </a:p>
          <a:p>
            <a:pPr>
              <a:spcBef>
                <a:spcPts val="8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Handles a deposit of sum to this account. */</a:t>
            </a:r>
            <a:endParaRPr lang="en-US" sz="1200" dirty="0">
              <a:solidFill>
                <a:srgbClr val="000000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cs typeface="Consolas"/>
              </a:rPr>
              <a:t>public void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deposit</a:t>
            </a:r>
            <a:r>
              <a:rPr lang="en-US" sz="1200" dirty="0">
                <a:latin typeface="Consolas"/>
                <a:ea typeface="Consolas"/>
                <a:cs typeface="Consolas"/>
              </a:rPr>
              <a:t>(double sum)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	</a:t>
            </a:r>
          </a:p>
          <a:p>
            <a:pPr>
              <a:spcBef>
                <a:spcPts val="8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Handles a withdrawal of sum from this account. */</a:t>
            </a:r>
            <a:endParaRPr lang="en-US" sz="1200" dirty="0">
              <a:solidFill>
                <a:srgbClr val="000000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cs typeface="Consolas"/>
              </a:rPr>
              <a:t>public void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withdraw</a:t>
            </a:r>
            <a:r>
              <a:rPr lang="en-US" sz="1200" dirty="0">
                <a:latin typeface="Consolas"/>
                <a:ea typeface="Consolas"/>
                <a:cs typeface="Consolas"/>
              </a:rPr>
              <a:t>(double sum)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		</a:t>
            </a:r>
          </a:p>
          <a:p>
            <a:pPr>
              <a:spcBef>
                <a:spcPts val="8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Handles a transfer of sum from this account to the other account. */</a:t>
            </a:r>
            <a:endParaRPr lang="en-US" sz="1200" dirty="0">
              <a:solidFill>
                <a:srgbClr val="000000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cs typeface="Consolas"/>
              </a:rPr>
              <a:t>public void </a:t>
            </a:r>
            <a:r>
              <a:rPr lang="en-US" sz="1200" b="1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transferTo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(</a:t>
            </a:r>
            <a:r>
              <a:rPr lang="en-US" sz="1200" dirty="0">
                <a:latin typeface="Consolas"/>
                <a:ea typeface="Consolas"/>
                <a:cs typeface="Consolas"/>
              </a:rPr>
              <a:t>BankAccount other, double sum)</a:t>
            </a:r>
            <a:endParaRPr lang="en-US" sz="1200" dirty="0">
              <a:solidFill>
                <a:srgbClr val="000000"/>
              </a:solidFill>
              <a:latin typeface="Consolas"/>
              <a:ea typeface="Consolas"/>
              <a:cs typeface="Consolas"/>
            </a:endParaRPr>
          </a:p>
          <a:p>
            <a:pPr>
              <a:spcBef>
                <a:spcPts val="8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Returns the data of this bank account </a:t>
            </a:r>
            <a:endParaRPr lang="en-US" sz="1200" dirty="0">
              <a:solidFill>
                <a:srgbClr val="000000"/>
              </a:solidFill>
              <a:latin typeface="Consolas"/>
              <a:ea typeface="Consolas"/>
              <a:cs typeface="Consolas"/>
            </a:endParaRP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cs typeface="Consolas"/>
              </a:rPr>
              <a:t>public String </a:t>
            </a:r>
            <a:r>
              <a:rPr lang="en-US" sz="1200" b="1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toString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()</a:t>
            </a:r>
          </a:p>
          <a:p>
            <a:pPr>
              <a:spcBef>
                <a:spcPts val="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...</a:t>
            </a: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}</a:t>
            </a:r>
          </a:p>
          <a:p>
            <a:endParaRPr lang="en-US" sz="1400" dirty="0">
              <a:solidFill>
                <a:srgbClr val="000000"/>
              </a:solidFill>
              <a:latin typeface="Consolas"/>
              <a:ea typeface="Consolas"/>
              <a:cs typeface="Consolas"/>
            </a:endParaRP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C9B7778B-7A94-8392-3F2F-FBD72691DBBA}"/>
              </a:ext>
            </a:extLst>
          </p:cNvPr>
          <p:cNvSpPr/>
          <p:nvPr/>
        </p:nvSpPr>
        <p:spPr bwMode="auto">
          <a:xfrm>
            <a:off x="5622965" y="709855"/>
            <a:ext cx="375357" cy="23051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ＭＳ Ｐゴシック" charset="-128"/>
                <a:cs typeface="Times New Roman" panose="02020603050405020304" pitchFamily="18" charset="0"/>
              </a:rPr>
              <a:t>API</a:t>
            </a:r>
          </a:p>
        </p:txBody>
      </p:sp>
    </p:spTree>
    <p:extLst>
      <p:ext uri="{BB962C8B-B14F-4D97-AF65-F5344CB8AC3E}">
        <p14:creationId xmlns:p14="http://schemas.microsoft.com/office/powerpoint/2010/main" val="376683320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7335A0-A5DA-AEE0-9DE1-7140672526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BBC6175-0A3B-6A17-0425-9BC5CCAD7D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3868" y="660738"/>
            <a:ext cx="5517992" cy="5487407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44000" tIns="144000" rIns="0" bIns="0" anchor="t" anchorCtr="0"/>
          <a:lstStyle/>
          <a:p>
            <a:r>
              <a:rPr lang="en-US" sz="1200" dirty="0">
                <a:solidFill>
                  <a:srgbClr val="0048B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Represents a bank account.</a:t>
            </a:r>
          </a:p>
          <a:p>
            <a:r>
              <a:rPr lang="en-US" sz="1200" dirty="0">
                <a:solidFill>
                  <a:srgbClr val="0048B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*  A bank account has an id (an int), an owner (a string), and a balance (a double). */</a:t>
            </a:r>
          </a:p>
          <a:p>
            <a:pPr>
              <a:spcBef>
                <a:spcPts val="3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public class BankAccount {</a:t>
            </a:r>
          </a:p>
          <a:p>
            <a:pPr>
              <a:lnSpc>
                <a:spcPts val="1240"/>
              </a:lnSpc>
              <a:spcBef>
                <a:spcPts val="600"/>
              </a:spcBef>
            </a:pPr>
            <a:r>
              <a:rPr lang="en-US" sz="1200" dirty="0">
                <a:solidFill>
                  <a:srgbClr val="4F76CB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Constructs a new bank account with the given owner and balance. </a:t>
            </a:r>
            <a:b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</a:b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          *   The account id is generated automatically by the constructor.</a:t>
            </a:r>
            <a:endParaRPr lang="en-US" sz="1200" dirty="0">
              <a:solidFill>
                <a:srgbClr val="000000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pPr>
              <a:lnSpc>
                <a:spcPts val="1240"/>
              </a:lnSpc>
            </a:pP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          *   The first constructed account has id=1, the second id=2, and so on.</a:t>
            </a:r>
            <a:r>
              <a:rPr lang="en-US" sz="1200" dirty="0">
                <a:solidFill>
                  <a:srgbClr val="000000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*/</a:t>
            </a:r>
            <a:endParaRPr lang="en-US" sz="1200" dirty="0">
              <a:solidFill>
                <a:srgbClr val="000000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cs typeface="Consolas"/>
              </a:rPr>
              <a:t>public </a:t>
            </a:r>
            <a:r>
              <a:rPr lang="en-US" sz="1200" b="1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BankAccount</a:t>
            </a:r>
            <a:r>
              <a:rPr lang="en-US" sz="1200" dirty="0">
                <a:latin typeface="Consolas"/>
                <a:ea typeface="Consolas"/>
                <a:cs typeface="Consolas"/>
              </a:rPr>
              <a:t>(String owner, double balance)</a:t>
            </a:r>
            <a:endParaRPr lang="en-US" sz="1200" dirty="0">
              <a:solidFill>
                <a:srgbClr val="000000"/>
              </a:solidFill>
              <a:latin typeface="Consolas"/>
              <a:ea typeface="Consolas"/>
              <a:cs typeface="Consolas"/>
            </a:endParaRPr>
          </a:p>
          <a:p>
            <a:pPr>
              <a:spcBef>
                <a:spcPts val="8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Constructs a new bank account with the given owner and a zero balance. */</a:t>
            </a:r>
            <a:endParaRPr lang="en-US" sz="1200" dirty="0">
              <a:solidFill>
                <a:srgbClr val="000000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cs typeface="Consolas"/>
              </a:rPr>
              <a:t>public </a:t>
            </a:r>
            <a:r>
              <a:rPr lang="en-US" sz="1200" b="1" dirty="0">
                <a:latin typeface="Consolas"/>
                <a:cs typeface="Consolas"/>
              </a:rPr>
              <a:t>B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ankAccount</a:t>
            </a:r>
            <a:r>
              <a:rPr lang="en-US" sz="1200" dirty="0">
                <a:latin typeface="Consolas"/>
                <a:ea typeface="Consolas"/>
                <a:cs typeface="Consolas"/>
              </a:rPr>
              <a:t>(String owner)</a:t>
            </a:r>
            <a:endParaRPr lang="en-US" sz="1200" dirty="0">
              <a:solidFill>
                <a:srgbClr val="000000"/>
              </a:solidFill>
              <a:latin typeface="Consolas"/>
              <a:ea typeface="Consolas"/>
              <a:cs typeface="Consolas"/>
            </a:endParaRPr>
          </a:p>
          <a:p>
            <a:pPr>
              <a:spcBef>
                <a:spcPts val="8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Returns the id of this account. */</a:t>
            </a:r>
            <a:endParaRPr lang="en-US" sz="1200" dirty="0">
              <a:solidFill>
                <a:srgbClr val="000000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cs typeface="Consolas"/>
              </a:rPr>
              <a:t>public int </a:t>
            </a:r>
            <a:r>
              <a:rPr lang="en-US" sz="1200" b="1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getId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()</a:t>
            </a:r>
          </a:p>
          <a:p>
            <a:pPr>
              <a:spcBef>
                <a:spcPts val="8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Returns the owner of this account. */</a:t>
            </a:r>
            <a:endParaRPr lang="en-US" sz="1200" dirty="0">
              <a:solidFill>
                <a:srgbClr val="000000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cs typeface="Consolas"/>
              </a:rPr>
              <a:t>public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 String </a:t>
            </a:r>
            <a:r>
              <a:rPr lang="en-US" sz="1200" b="1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getOwner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()	</a:t>
            </a:r>
          </a:p>
          <a:p>
            <a:pPr>
              <a:spcBef>
                <a:spcPts val="8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Returns the balance of this account. */</a:t>
            </a:r>
            <a:endParaRPr lang="en-US" sz="1200" dirty="0">
              <a:solidFill>
                <a:srgbClr val="000000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cs typeface="Consolas"/>
              </a:rPr>
              <a:t>public double </a:t>
            </a:r>
            <a:r>
              <a:rPr lang="en-US" sz="1200" b="1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getBalance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()</a:t>
            </a:r>
          </a:p>
          <a:p>
            <a:pPr>
              <a:spcBef>
                <a:spcPts val="8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Handles a deposit of sum to this account. */</a:t>
            </a:r>
            <a:endParaRPr lang="en-US" sz="1200" dirty="0">
              <a:solidFill>
                <a:srgbClr val="000000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cs typeface="Consolas"/>
              </a:rPr>
              <a:t>public void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deposit</a:t>
            </a:r>
            <a:r>
              <a:rPr lang="en-US" sz="1200" dirty="0">
                <a:latin typeface="Consolas"/>
                <a:ea typeface="Consolas"/>
                <a:cs typeface="Consolas"/>
              </a:rPr>
              <a:t>(double sum)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	</a:t>
            </a:r>
          </a:p>
          <a:p>
            <a:pPr>
              <a:spcBef>
                <a:spcPts val="8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Handles a withdrawal of sum from this account. */</a:t>
            </a:r>
            <a:endParaRPr lang="en-US" sz="1200" dirty="0">
              <a:solidFill>
                <a:srgbClr val="000000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cs typeface="Consolas"/>
              </a:rPr>
              <a:t>public void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withdraw</a:t>
            </a:r>
            <a:r>
              <a:rPr lang="en-US" sz="1200" dirty="0">
                <a:latin typeface="Consolas"/>
                <a:ea typeface="Consolas"/>
                <a:cs typeface="Consolas"/>
              </a:rPr>
              <a:t>(double sum)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		</a:t>
            </a:r>
          </a:p>
          <a:p>
            <a:pPr>
              <a:spcBef>
                <a:spcPts val="8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Handles a transfer of sum from this account to the other account. */</a:t>
            </a:r>
            <a:endParaRPr lang="en-US" sz="1200" dirty="0">
              <a:solidFill>
                <a:srgbClr val="000000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cs typeface="Consolas"/>
              </a:rPr>
              <a:t>public void </a:t>
            </a:r>
            <a:r>
              <a:rPr lang="en-US" sz="1200" b="1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transferTo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(</a:t>
            </a:r>
            <a:r>
              <a:rPr lang="en-US" sz="1200" dirty="0">
                <a:latin typeface="Consolas"/>
                <a:ea typeface="Consolas"/>
                <a:cs typeface="Consolas"/>
              </a:rPr>
              <a:t>BankAccount other, double sum)</a:t>
            </a:r>
            <a:endParaRPr lang="en-US" sz="1200" dirty="0">
              <a:solidFill>
                <a:srgbClr val="000000"/>
              </a:solidFill>
              <a:latin typeface="Consolas"/>
              <a:ea typeface="Consolas"/>
              <a:cs typeface="Consolas"/>
            </a:endParaRPr>
          </a:p>
          <a:p>
            <a:pPr>
              <a:spcBef>
                <a:spcPts val="8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Returns the data of this bank account </a:t>
            </a:r>
            <a:endParaRPr lang="en-US" sz="1200" dirty="0">
              <a:solidFill>
                <a:srgbClr val="000000"/>
              </a:solidFill>
              <a:latin typeface="Consolas"/>
              <a:ea typeface="Consolas"/>
              <a:cs typeface="Consolas"/>
            </a:endParaRP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cs typeface="Consolas"/>
              </a:rPr>
              <a:t>public String </a:t>
            </a:r>
            <a:r>
              <a:rPr lang="en-US" sz="1200" b="1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toString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()</a:t>
            </a:r>
          </a:p>
          <a:p>
            <a:pPr>
              <a:spcBef>
                <a:spcPts val="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...</a:t>
            </a: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}</a:t>
            </a:r>
          </a:p>
          <a:p>
            <a:endParaRPr lang="en-US" sz="1400" dirty="0">
              <a:solidFill>
                <a:srgbClr val="000000"/>
              </a:solidFill>
              <a:latin typeface="Consolas"/>
              <a:ea typeface="Consolas"/>
              <a:cs typeface="Consolas"/>
            </a:endParaRP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ED8C00A9-E079-0464-10D5-CC9F133A015B}"/>
              </a:ext>
            </a:extLst>
          </p:cNvPr>
          <p:cNvSpPr/>
          <p:nvPr/>
        </p:nvSpPr>
        <p:spPr bwMode="auto">
          <a:xfrm>
            <a:off x="5622965" y="709855"/>
            <a:ext cx="375357" cy="23051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ＭＳ Ｐゴシック" charset="-128"/>
                <a:cs typeface="Times New Roman" panose="02020603050405020304" pitchFamily="18" charset="0"/>
              </a:rPr>
              <a:t>API</a:t>
            </a:r>
          </a:p>
        </p:txBody>
      </p:sp>
      <p:sp>
        <p:nvSpPr>
          <p:cNvPr id="17411" name="Rectangle 3">
            <a:extLst>
              <a:ext uri="{FF2B5EF4-FFF2-40B4-BE49-F238E27FC236}">
                <a16:creationId xmlns:a16="http://schemas.microsoft.com/office/drawing/2014/main" id="{1722F657-B01F-AC4B-3802-0E63E36F1EB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Constructors</a:t>
            </a:r>
            <a:endParaRPr kumimoji="0" lang="en-US" dirty="0"/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C469569E-2C56-842C-87A9-0EC05B186689}"/>
              </a:ext>
            </a:extLst>
          </p:cNvPr>
          <p:cNvSpPr/>
          <p:nvPr/>
        </p:nvSpPr>
        <p:spPr bwMode="auto">
          <a:xfrm>
            <a:off x="485860" y="1857205"/>
            <a:ext cx="506719" cy="334536"/>
          </a:xfrm>
          <a:prstGeom prst="rightArrow">
            <a:avLst/>
          </a:prstGeom>
          <a:solidFill>
            <a:schemeClr val="tx2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mic Sans MS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DDC62689-A224-9F94-39F7-D77AF49D0EF7}"/>
              </a:ext>
            </a:extLst>
          </p:cNvPr>
          <p:cNvSpPr/>
          <p:nvPr/>
        </p:nvSpPr>
        <p:spPr bwMode="auto">
          <a:xfrm>
            <a:off x="485860" y="2260865"/>
            <a:ext cx="506719" cy="334536"/>
          </a:xfrm>
          <a:prstGeom prst="rightArrow">
            <a:avLst/>
          </a:prstGeom>
          <a:solidFill>
            <a:schemeClr val="tx2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mic Sans MS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74501157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Constructors</a:t>
            </a:r>
            <a:endParaRPr kumimoji="0" lang="en-US" dirty="0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0D08E414-6CCA-F67E-892C-7A87396F2CE0}"/>
              </a:ext>
            </a:extLst>
          </p:cNvPr>
          <p:cNvSpPr txBox="1">
            <a:spLocks/>
          </p:cNvSpPr>
          <p:nvPr/>
        </p:nvSpPr>
        <p:spPr bwMode="auto">
          <a:xfrm>
            <a:off x="582961" y="4793514"/>
            <a:ext cx="7340679" cy="14037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rgbClr val="003399"/>
              </a:buClr>
              <a:buSzPct val="50000"/>
              <a:buFont typeface="Monotype Sorts" charset="2"/>
              <a:defRPr kumimoji="1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1pPr>
            <a:lvl2pPr marL="346075" indent="-231775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/>
              <a:buChar char="•"/>
              <a:defRPr kumimoji="1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2pPr>
            <a:lvl3pPr marL="627063" indent="-166688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80000"/>
              <a:buChar char="–"/>
              <a:defRPr kumimoji="1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3pPr>
            <a:lvl4pPr marL="1147763" indent="-40481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Font typeface="Wingdings" charset="2"/>
              <a:buChar char="!"/>
              <a:defRPr kumimoji="1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4pPr>
            <a:lvl5pPr marL="15398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5pPr>
            <a:lvl6pPr marL="19970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24542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29114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33686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pPr>
              <a:lnSpc>
                <a:spcPct val="100000"/>
              </a:lnSpc>
              <a:spcBef>
                <a:spcPts val="600"/>
              </a:spcBef>
              <a:tabLst>
                <a:tab pos="179388" algn="l"/>
              </a:tabLst>
            </a:pPr>
            <a:r>
              <a:rPr lang="en-US" u="sng" dirty="0">
                <a:solidFill>
                  <a:srgbClr val="000000"/>
                </a:solidFill>
              </a:rPr>
              <a:t>Constructor overloading</a:t>
            </a:r>
            <a:endParaRPr lang="en-US" dirty="0">
              <a:solidFill>
                <a:srgbClr val="000000"/>
              </a:solidFill>
            </a:endParaRP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ClrTx/>
              <a:buSzPct val="100000"/>
              <a:buFont typeface="Arial"/>
              <a:buChar char="•"/>
              <a:tabLst>
                <a:tab pos="185738" algn="l"/>
              </a:tabLst>
            </a:pPr>
            <a:r>
              <a:rPr lang="en-US" dirty="0">
                <a:solidFill>
                  <a:srgbClr val="000000"/>
                </a:solidFill>
              </a:rPr>
              <a:t>Common OOP practice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ClrTx/>
              <a:buSzPct val="100000"/>
              <a:buFont typeface="Arial"/>
              <a:buChar char="•"/>
              <a:tabLst>
                <a:tab pos="185738" algn="l"/>
              </a:tabLst>
            </a:pPr>
            <a:r>
              <a:rPr lang="en-US" dirty="0">
                <a:solidFill>
                  <a:srgbClr val="000000"/>
                </a:solidFill>
              </a:rPr>
              <a:t>Typically, we need more than one way to create objects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buClrTx/>
              <a:buSzPct val="100000"/>
              <a:buFont typeface="Arial"/>
              <a:buChar char="•"/>
              <a:tabLst>
                <a:tab pos="185738" algn="l"/>
              </a:tabLst>
            </a:pPr>
            <a:r>
              <a:rPr lang="en-US" dirty="0">
                <a:solidFill>
                  <a:srgbClr val="000000"/>
                </a:solidFill>
              </a:rPr>
              <a:t>Each way can be supported by a different constructor.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D07A184-9BCD-21D3-EDE4-6F8102883B8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3868" y="660739"/>
            <a:ext cx="5517992" cy="2513386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44000" tIns="144000" rIns="0" bIns="0" anchor="t" anchorCtr="0"/>
          <a:lstStyle/>
          <a:p>
            <a:r>
              <a:rPr lang="en-US" sz="1200" dirty="0">
                <a:solidFill>
                  <a:srgbClr val="0048B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Represents a bank account.</a:t>
            </a:r>
          </a:p>
          <a:p>
            <a:r>
              <a:rPr lang="en-US" sz="1200" dirty="0">
                <a:solidFill>
                  <a:srgbClr val="0048B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*  A bank account has an id (an int), an owner (a string), and a balance (a double). */</a:t>
            </a:r>
          </a:p>
          <a:p>
            <a:pPr>
              <a:spcBef>
                <a:spcPts val="3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public class BankAccount {</a:t>
            </a:r>
          </a:p>
          <a:p>
            <a:pPr>
              <a:lnSpc>
                <a:spcPts val="1240"/>
              </a:lnSpc>
              <a:spcBef>
                <a:spcPts val="600"/>
              </a:spcBef>
            </a:pPr>
            <a:r>
              <a:rPr lang="en-US" sz="1200" dirty="0">
                <a:solidFill>
                  <a:srgbClr val="4F76CB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Constructs a new bank account with the given owner and balance. </a:t>
            </a:r>
            <a:b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</a:b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          *   The account id is generated automatically by the constructor.</a:t>
            </a:r>
            <a:endParaRPr lang="en-US" sz="1200" dirty="0">
              <a:solidFill>
                <a:srgbClr val="000000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pPr>
              <a:lnSpc>
                <a:spcPts val="1240"/>
              </a:lnSpc>
            </a:pP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          *   The first constructed account has id=1, the second id=2, and so on.</a:t>
            </a:r>
            <a:r>
              <a:rPr lang="en-US" sz="1200" dirty="0">
                <a:solidFill>
                  <a:srgbClr val="000000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*/</a:t>
            </a:r>
            <a:endParaRPr lang="en-US" sz="1200" dirty="0">
              <a:solidFill>
                <a:srgbClr val="000000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cs typeface="Consolas"/>
              </a:rPr>
              <a:t>public </a:t>
            </a:r>
            <a:r>
              <a:rPr lang="en-US" sz="1200" b="1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BankAccount</a:t>
            </a:r>
            <a:r>
              <a:rPr lang="en-US" sz="1200" dirty="0">
                <a:latin typeface="Consolas"/>
                <a:ea typeface="Consolas"/>
                <a:cs typeface="Consolas"/>
              </a:rPr>
              <a:t>(String owner, double balance)</a:t>
            </a:r>
            <a:endParaRPr lang="en-US" sz="1200" dirty="0">
              <a:solidFill>
                <a:srgbClr val="000000"/>
              </a:solidFill>
              <a:latin typeface="Consolas"/>
              <a:ea typeface="Consolas"/>
              <a:cs typeface="Consolas"/>
            </a:endParaRPr>
          </a:p>
          <a:p>
            <a:pPr>
              <a:spcBef>
                <a:spcPts val="8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Constructs a new bank account with the given owner and a zero balance. */</a:t>
            </a:r>
            <a:endParaRPr lang="en-US" sz="1200" dirty="0">
              <a:solidFill>
                <a:srgbClr val="000000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cs typeface="Consolas"/>
              </a:rPr>
              <a:t>public </a:t>
            </a:r>
            <a:r>
              <a:rPr lang="en-US" sz="1200" b="1" dirty="0">
                <a:latin typeface="Consolas"/>
                <a:cs typeface="Consolas"/>
              </a:rPr>
              <a:t>B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ankAccount</a:t>
            </a:r>
            <a:r>
              <a:rPr lang="en-US" sz="1200" dirty="0">
                <a:latin typeface="Consolas"/>
                <a:ea typeface="Consolas"/>
                <a:cs typeface="Consolas"/>
              </a:rPr>
              <a:t>(String owner)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rgbClr val="007034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         // More BankAccount methods</a:t>
            </a:r>
          </a:p>
          <a:p>
            <a:pPr>
              <a:spcBef>
                <a:spcPts val="600"/>
              </a:spcBef>
            </a:pPr>
            <a:r>
              <a:rPr lang="en-US" sz="1200" b="1" dirty="0">
                <a:latin typeface="Consolas" panose="020B0609020204030204" pitchFamily="49" charset="0"/>
                <a:ea typeface="Consolas"/>
                <a:cs typeface="Consolas" panose="020B0609020204030204" pitchFamily="49" charset="0"/>
              </a:rPr>
              <a:t>    ...</a:t>
            </a:r>
          </a:p>
          <a:p>
            <a:pPr>
              <a:lnSpc>
                <a:spcPts val="1200"/>
              </a:lnSpc>
              <a:spcBef>
                <a:spcPts val="100"/>
              </a:spcBef>
            </a:pPr>
            <a:endParaRPr lang="en-US" sz="1200" dirty="0">
              <a:solidFill>
                <a:srgbClr val="000000"/>
              </a:solidFill>
              <a:latin typeface="Consolas"/>
              <a:ea typeface="Consolas"/>
              <a:cs typeface="Consolas"/>
            </a:endParaRPr>
          </a:p>
          <a:p>
            <a:pPr>
              <a:spcBef>
                <a:spcPts val="8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endParaRPr lang="en-US" sz="1400" dirty="0">
              <a:solidFill>
                <a:srgbClr val="000000"/>
              </a:solidFill>
              <a:latin typeface="Consolas"/>
              <a:ea typeface="Consolas"/>
              <a:cs typeface="Consolas"/>
            </a:endParaRP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64DE7C91-8303-5227-854C-1BCB71A42101}"/>
              </a:ext>
            </a:extLst>
          </p:cNvPr>
          <p:cNvSpPr/>
          <p:nvPr/>
        </p:nvSpPr>
        <p:spPr bwMode="auto">
          <a:xfrm>
            <a:off x="485860" y="1857205"/>
            <a:ext cx="506719" cy="334536"/>
          </a:xfrm>
          <a:prstGeom prst="rightArrow">
            <a:avLst/>
          </a:prstGeom>
          <a:solidFill>
            <a:schemeClr val="tx2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mic Sans MS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2" name="Right Arrow 11">
            <a:extLst>
              <a:ext uri="{FF2B5EF4-FFF2-40B4-BE49-F238E27FC236}">
                <a16:creationId xmlns:a16="http://schemas.microsoft.com/office/drawing/2014/main" id="{900A620B-6097-9C6B-58FB-B642521AC249}"/>
              </a:ext>
            </a:extLst>
          </p:cNvPr>
          <p:cNvSpPr/>
          <p:nvPr/>
        </p:nvSpPr>
        <p:spPr bwMode="auto">
          <a:xfrm>
            <a:off x="485860" y="2260865"/>
            <a:ext cx="506719" cy="334536"/>
          </a:xfrm>
          <a:prstGeom prst="rightArrow">
            <a:avLst/>
          </a:prstGeom>
          <a:solidFill>
            <a:schemeClr val="tx2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mic Sans MS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E8AB562-EE15-B0EE-0E1C-8992264793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72864" y="2650630"/>
            <a:ext cx="4951009" cy="2357257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16000" tIns="0" rIns="0" bIns="0" anchor="ctr" anchorCtr="0"/>
          <a:lstStyle/>
          <a:p>
            <a:pPr>
              <a:spcBef>
                <a:spcPts val="300"/>
              </a:spcBef>
            </a:pPr>
            <a:r>
              <a:rPr lang="en-US" sz="1200" dirty="0">
                <a:solidFill>
                  <a:srgbClr val="007034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// Client code (can appear in any class, like </a:t>
            </a:r>
            <a:r>
              <a:rPr lang="en-US" sz="1200" dirty="0">
                <a:solidFill>
                  <a:srgbClr val="007034"/>
                </a:solidFill>
                <a:latin typeface="Consolas" panose="020B0609020204030204" pitchFamily="49" charset="0"/>
                <a:ea typeface="Consolas"/>
                <a:cs typeface="Consolas" panose="020B0609020204030204" pitchFamily="49" charset="0"/>
              </a:rPr>
              <a:t>BankAccountDemo</a:t>
            </a:r>
            <a:r>
              <a:rPr lang="en-US" sz="1200" dirty="0">
                <a:solidFill>
                  <a:srgbClr val="007034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)</a:t>
            </a:r>
          </a:p>
          <a:p>
            <a:pPr>
              <a:spcBef>
                <a:spcPts val="300"/>
              </a:spcBef>
            </a:pPr>
            <a:r>
              <a:rPr lang="en-US" sz="1200" b="1" dirty="0">
                <a:latin typeface="Consolas"/>
                <a:ea typeface="Consolas"/>
                <a:cs typeface="Consolas"/>
              </a:rPr>
              <a:t>...</a:t>
            </a:r>
          </a:p>
          <a:p>
            <a:pPr>
              <a:spcBef>
                <a:spcPts val="300"/>
              </a:spcBef>
            </a:pPr>
            <a:r>
              <a:rPr lang="en-US" sz="1200" dirty="0">
                <a:solidFill>
                  <a:srgbClr val="007034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// Alice opens an account with 1000 balance</a:t>
            </a:r>
          </a:p>
          <a:p>
            <a:pPr>
              <a:spcBef>
                <a:spcPts val="3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BankAccount </a:t>
            </a:r>
            <a:r>
              <a:rPr lang="en-US" sz="1200" dirty="0">
                <a:solidFill>
                  <a:srgbClr val="7E504F"/>
                </a:solidFill>
                <a:latin typeface="Consolas"/>
                <a:ea typeface="Consolas"/>
                <a:cs typeface="Consolas"/>
              </a:rPr>
              <a:t>aliceAcc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= </a:t>
            </a:r>
            <a:r>
              <a:rPr lang="en-US" sz="1200" dirty="0">
                <a:solidFill>
                  <a:srgbClr val="931968"/>
                </a:solidFill>
                <a:latin typeface="Consolas"/>
                <a:ea typeface="Consolas"/>
                <a:cs typeface="Consolas"/>
              </a:rPr>
              <a:t>new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200" dirty="0">
                <a:latin typeface="Consolas"/>
                <a:ea typeface="Consolas"/>
                <a:cs typeface="Consolas"/>
              </a:rPr>
              <a:t>BankAccount("Alice", 1000);</a:t>
            </a:r>
          </a:p>
          <a:p>
            <a:pPr>
              <a:spcBef>
                <a:spcPts val="900"/>
              </a:spcBef>
            </a:pPr>
            <a:r>
              <a:rPr lang="en-US" sz="1200" dirty="0">
                <a:solidFill>
                  <a:srgbClr val="008000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// Bob opens an account with 0 balance</a:t>
            </a:r>
          </a:p>
          <a:p>
            <a:pPr>
              <a:spcBef>
                <a:spcPts val="3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BankAccount </a:t>
            </a:r>
            <a:r>
              <a:rPr lang="en-US" sz="1200" dirty="0">
                <a:solidFill>
                  <a:srgbClr val="7E504F"/>
                </a:solidFill>
                <a:latin typeface="Consolas"/>
                <a:ea typeface="Consolas"/>
                <a:cs typeface="Consolas"/>
              </a:rPr>
              <a:t>bobAcc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= </a:t>
            </a:r>
            <a:r>
              <a:rPr lang="en-US" sz="1200" dirty="0">
                <a:solidFill>
                  <a:srgbClr val="931968"/>
                </a:solidFill>
                <a:latin typeface="Consolas"/>
                <a:ea typeface="Consolas"/>
                <a:cs typeface="Consolas"/>
              </a:rPr>
              <a:t>new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200" dirty="0">
                <a:latin typeface="Consolas"/>
                <a:ea typeface="Consolas"/>
                <a:cs typeface="Consolas"/>
              </a:rPr>
              <a:t>BankAccount("Bob");</a:t>
            </a:r>
          </a:p>
          <a:p>
            <a:pPr>
              <a:spcBef>
                <a:spcPts val="9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System.out.println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(</a:t>
            </a:r>
            <a:r>
              <a:rPr lang="en-US" sz="1200" dirty="0">
                <a:solidFill>
                  <a:srgbClr val="7E504F"/>
                </a:solidFill>
                <a:latin typeface="Consolas"/>
                <a:ea typeface="Consolas"/>
                <a:cs typeface="Consolas"/>
              </a:rPr>
              <a:t>aliceAcc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);</a:t>
            </a:r>
          </a:p>
          <a:p>
            <a:pPr>
              <a:spcBef>
                <a:spcPts val="3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System.out.println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(</a:t>
            </a:r>
            <a:r>
              <a:rPr lang="en-US" sz="1200" dirty="0">
                <a:solidFill>
                  <a:srgbClr val="7E504F"/>
                </a:solidFill>
                <a:latin typeface="Consolas"/>
                <a:ea typeface="Consolas"/>
                <a:cs typeface="Consolas"/>
              </a:rPr>
              <a:t>bobAcc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);</a:t>
            </a:r>
            <a:endParaRPr lang="en-US" sz="1200" dirty="0">
              <a:solidFill>
                <a:srgbClr val="008000"/>
              </a:solidFill>
              <a:latin typeface="Consolas"/>
              <a:ea typeface="Consolas"/>
              <a:cs typeface="Consolas"/>
            </a:endParaRPr>
          </a:p>
          <a:p>
            <a:pPr>
              <a:spcBef>
                <a:spcPts val="3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...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F721D6B-BCCD-96FC-D4E7-EF85D8182D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34120" y="4404774"/>
            <a:ext cx="2199095" cy="975001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tIns="133200" rIns="0" bIns="122400" anchor="t" anchorCtr="0"/>
          <a:lstStyle/>
          <a:p>
            <a:pPr>
              <a:spcBef>
                <a:spcPts val="4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% java BankAcountDemo</a:t>
            </a:r>
          </a:p>
          <a:p>
            <a:pPr>
              <a:spcBef>
                <a:spcPts val="10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1 Alice 1000</a:t>
            </a:r>
          </a:p>
          <a:p>
            <a:pPr>
              <a:spcBef>
                <a:spcPts val="4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2 Bob 0</a:t>
            </a:r>
          </a:p>
          <a:p>
            <a:pPr>
              <a:spcBef>
                <a:spcPts val="400"/>
              </a:spcBef>
            </a:pPr>
            <a:endParaRPr lang="en-US" sz="1200" dirty="0">
              <a:solidFill>
                <a:srgbClr val="000000"/>
              </a:solidFill>
              <a:latin typeface="Consolas"/>
              <a:ea typeface="Consolas"/>
              <a:cs typeface="Consolas"/>
            </a:endParaRPr>
          </a:p>
          <a:p>
            <a:pPr>
              <a:spcBef>
                <a:spcPts val="400"/>
              </a:spcBef>
            </a:pPr>
            <a:endParaRPr lang="en-US" sz="1200" dirty="0">
              <a:solidFill>
                <a:srgbClr val="000000"/>
              </a:solidFill>
              <a:latin typeface="Consolas"/>
              <a:ea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962901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B2149D-164D-5C36-DD6F-19127241D8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3">
            <a:extLst>
              <a:ext uri="{FF2B5EF4-FFF2-40B4-BE49-F238E27FC236}">
                <a16:creationId xmlns:a16="http://schemas.microsoft.com/office/drawing/2014/main" id="{ABFF0090-8683-231E-FB84-95DAE2DC512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485860" y="203538"/>
            <a:ext cx="7867548" cy="457200"/>
          </a:xfrm>
        </p:spPr>
        <p:txBody>
          <a:bodyPr/>
          <a:lstStyle/>
          <a:p>
            <a:r>
              <a:rPr lang="en-US" dirty="0"/>
              <a:t>Bank account abstraction</a:t>
            </a:r>
            <a:endParaRPr kumimoji="0"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3436C43-5D18-688B-E6CE-866BA7104A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3868" y="660738"/>
            <a:ext cx="5517992" cy="5487407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44000" tIns="144000" rIns="0" bIns="0" anchor="t" anchorCtr="0"/>
          <a:lstStyle/>
          <a:p>
            <a:r>
              <a:rPr lang="en-US" sz="1200" dirty="0">
                <a:solidFill>
                  <a:srgbClr val="0048B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Represents a bank account.</a:t>
            </a:r>
          </a:p>
          <a:p>
            <a:r>
              <a:rPr lang="en-US" sz="1200" dirty="0">
                <a:solidFill>
                  <a:srgbClr val="0048B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*  A bank account has an id (an int), an owner (a string), and a balance (a double). */</a:t>
            </a:r>
          </a:p>
          <a:p>
            <a:pPr>
              <a:spcBef>
                <a:spcPts val="3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public class BankAccount {</a:t>
            </a:r>
          </a:p>
          <a:p>
            <a:pPr>
              <a:lnSpc>
                <a:spcPts val="1240"/>
              </a:lnSpc>
              <a:spcBef>
                <a:spcPts val="600"/>
              </a:spcBef>
            </a:pPr>
            <a:r>
              <a:rPr lang="en-US" sz="1200" dirty="0">
                <a:solidFill>
                  <a:srgbClr val="4F76CB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Constructs a new bank account with the given owner and balance. </a:t>
            </a:r>
            <a:b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</a:b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          *   The account id is generated automatically by the constructor.</a:t>
            </a:r>
            <a:endParaRPr lang="en-US" sz="1200" dirty="0">
              <a:solidFill>
                <a:srgbClr val="000000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pPr>
              <a:lnSpc>
                <a:spcPts val="1240"/>
              </a:lnSpc>
            </a:pP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          *   The first constructed account has id=1, the second id=2, and so on.</a:t>
            </a:r>
            <a:r>
              <a:rPr lang="en-US" sz="1200" dirty="0">
                <a:solidFill>
                  <a:srgbClr val="000000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*/</a:t>
            </a:r>
            <a:endParaRPr lang="en-US" sz="1200" dirty="0">
              <a:solidFill>
                <a:srgbClr val="000000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cs typeface="Consolas"/>
              </a:rPr>
              <a:t>public </a:t>
            </a:r>
            <a:r>
              <a:rPr lang="en-US" sz="1200" b="1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BankAccount</a:t>
            </a:r>
            <a:r>
              <a:rPr lang="en-US" sz="1200" dirty="0">
                <a:latin typeface="Consolas"/>
                <a:ea typeface="Consolas"/>
                <a:cs typeface="Consolas"/>
              </a:rPr>
              <a:t>(String owner, double balance)</a:t>
            </a:r>
            <a:endParaRPr lang="en-US" sz="1200" dirty="0">
              <a:solidFill>
                <a:srgbClr val="000000"/>
              </a:solidFill>
              <a:latin typeface="Consolas"/>
              <a:ea typeface="Consolas"/>
              <a:cs typeface="Consolas"/>
            </a:endParaRPr>
          </a:p>
          <a:p>
            <a:pPr>
              <a:spcBef>
                <a:spcPts val="8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Constructs a new bank account with the given owner and a zero balance. */</a:t>
            </a:r>
            <a:endParaRPr lang="en-US" sz="1200" dirty="0">
              <a:solidFill>
                <a:srgbClr val="000000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cs typeface="Consolas"/>
              </a:rPr>
              <a:t>public </a:t>
            </a:r>
            <a:r>
              <a:rPr lang="en-US" sz="1200" b="1" dirty="0">
                <a:latin typeface="Consolas"/>
                <a:cs typeface="Consolas"/>
              </a:rPr>
              <a:t>B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ankAccount</a:t>
            </a:r>
            <a:r>
              <a:rPr lang="en-US" sz="1200" dirty="0">
                <a:latin typeface="Consolas"/>
                <a:ea typeface="Consolas"/>
                <a:cs typeface="Consolas"/>
              </a:rPr>
              <a:t>(String owner)</a:t>
            </a:r>
            <a:endParaRPr lang="en-US" sz="1200" dirty="0">
              <a:solidFill>
                <a:srgbClr val="000000"/>
              </a:solidFill>
              <a:latin typeface="Consolas"/>
              <a:ea typeface="Consolas"/>
              <a:cs typeface="Consolas"/>
            </a:endParaRPr>
          </a:p>
          <a:p>
            <a:pPr>
              <a:spcBef>
                <a:spcPts val="8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Returns the id of this account. */</a:t>
            </a:r>
            <a:endParaRPr lang="en-US" sz="1200" dirty="0">
              <a:solidFill>
                <a:srgbClr val="000000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cs typeface="Consolas"/>
              </a:rPr>
              <a:t>public int </a:t>
            </a:r>
            <a:r>
              <a:rPr lang="en-US" sz="1200" b="1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getId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()</a:t>
            </a:r>
          </a:p>
          <a:p>
            <a:pPr>
              <a:spcBef>
                <a:spcPts val="8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Returns the owner of this account. */</a:t>
            </a:r>
            <a:endParaRPr lang="en-US" sz="1200" dirty="0">
              <a:solidFill>
                <a:srgbClr val="000000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cs typeface="Consolas"/>
              </a:rPr>
              <a:t>public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 String </a:t>
            </a:r>
            <a:r>
              <a:rPr lang="en-US" sz="1200" b="1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getOwner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()	</a:t>
            </a:r>
          </a:p>
          <a:p>
            <a:pPr>
              <a:spcBef>
                <a:spcPts val="8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Returns the balance of this account. */</a:t>
            </a:r>
            <a:endParaRPr lang="en-US" sz="1200" dirty="0">
              <a:solidFill>
                <a:srgbClr val="000000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cs typeface="Consolas"/>
              </a:rPr>
              <a:t>public double </a:t>
            </a:r>
            <a:r>
              <a:rPr lang="en-US" sz="1200" b="1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getBalance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()</a:t>
            </a:r>
          </a:p>
          <a:p>
            <a:pPr>
              <a:spcBef>
                <a:spcPts val="8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Handles a deposit of sum to this account. */</a:t>
            </a:r>
            <a:endParaRPr lang="en-US" sz="1200" dirty="0">
              <a:solidFill>
                <a:srgbClr val="000000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cs typeface="Consolas"/>
              </a:rPr>
              <a:t>public void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deposit</a:t>
            </a:r>
            <a:r>
              <a:rPr lang="en-US" sz="1200" dirty="0">
                <a:latin typeface="Consolas"/>
                <a:ea typeface="Consolas"/>
                <a:cs typeface="Consolas"/>
              </a:rPr>
              <a:t>(double sum)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	</a:t>
            </a:r>
          </a:p>
          <a:p>
            <a:pPr>
              <a:spcBef>
                <a:spcPts val="8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Handles a withdrawal of sum from this account. */</a:t>
            </a:r>
            <a:endParaRPr lang="en-US" sz="1200" dirty="0">
              <a:solidFill>
                <a:srgbClr val="000000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cs typeface="Consolas"/>
              </a:rPr>
              <a:t>public void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withdraw</a:t>
            </a:r>
            <a:r>
              <a:rPr lang="en-US" sz="1200" dirty="0">
                <a:latin typeface="Consolas"/>
                <a:ea typeface="Consolas"/>
                <a:cs typeface="Consolas"/>
              </a:rPr>
              <a:t>(double sum)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		</a:t>
            </a:r>
          </a:p>
          <a:p>
            <a:pPr>
              <a:spcBef>
                <a:spcPts val="8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Handles a transfer of sum from this account to the other account. */</a:t>
            </a:r>
            <a:endParaRPr lang="en-US" sz="1200" dirty="0">
              <a:solidFill>
                <a:srgbClr val="000000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cs typeface="Consolas"/>
              </a:rPr>
              <a:t>public void </a:t>
            </a:r>
            <a:r>
              <a:rPr lang="en-US" sz="1200" b="1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transferTo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(</a:t>
            </a:r>
            <a:r>
              <a:rPr lang="en-US" sz="1200" dirty="0">
                <a:latin typeface="Consolas"/>
                <a:ea typeface="Consolas"/>
                <a:cs typeface="Consolas"/>
              </a:rPr>
              <a:t>BankAccount other, double sum)</a:t>
            </a:r>
            <a:endParaRPr lang="en-US" sz="1200" dirty="0">
              <a:solidFill>
                <a:srgbClr val="000000"/>
              </a:solidFill>
              <a:latin typeface="Consolas"/>
              <a:ea typeface="Consolas"/>
              <a:cs typeface="Consolas"/>
            </a:endParaRPr>
          </a:p>
          <a:p>
            <a:pPr>
              <a:spcBef>
                <a:spcPts val="8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Returns the data of this bank account </a:t>
            </a:r>
            <a:endParaRPr lang="en-US" sz="1200" dirty="0">
              <a:solidFill>
                <a:srgbClr val="000000"/>
              </a:solidFill>
              <a:latin typeface="Consolas"/>
              <a:ea typeface="Consolas"/>
              <a:cs typeface="Consolas"/>
            </a:endParaRP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cs typeface="Consolas"/>
              </a:rPr>
              <a:t>public String </a:t>
            </a:r>
            <a:r>
              <a:rPr lang="en-US" sz="1200" b="1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toString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()</a:t>
            </a:r>
          </a:p>
          <a:p>
            <a:pPr>
              <a:spcBef>
                <a:spcPts val="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...</a:t>
            </a: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}</a:t>
            </a:r>
          </a:p>
          <a:p>
            <a:endParaRPr lang="en-US" sz="1400" dirty="0">
              <a:solidFill>
                <a:srgbClr val="000000"/>
              </a:solidFill>
              <a:latin typeface="Consolas"/>
              <a:ea typeface="Consolas"/>
              <a:cs typeface="Consolas"/>
            </a:endParaRP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6B6A11B2-3EF6-37EE-2DAD-A499867E8A0E}"/>
              </a:ext>
            </a:extLst>
          </p:cNvPr>
          <p:cNvSpPr/>
          <p:nvPr/>
        </p:nvSpPr>
        <p:spPr bwMode="auto">
          <a:xfrm>
            <a:off x="5622965" y="709855"/>
            <a:ext cx="375357" cy="23051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ＭＳ Ｐゴシック" charset="-128"/>
                <a:cs typeface="Times New Roman" panose="02020603050405020304" pitchFamily="18" charset="0"/>
              </a:rPr>
              <a:t>API</a:t>
            </a:r>
          </a:p>
        </p:txBody>
      </p:sp>
    </p:spTree>
    <p:extLst>
      <p:ext uri="{BB962C8B-B14F-4D97-AF65-F5344CB8AC3E}">
        <p14:creationId xmlns:p14="http://schemas.microsoft.com/office/powerpoint/2010/main" val="325594759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BB018A-34D5-A3F4-DB32-0F3E0CCF7D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236B632-9E83-E17E-CD03-A6EA330154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3868" y="660738"/>
            <a:ext cx="5517992" cy="5487407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44000" tIns="144000" rIns="0" bIns="0" anchor="t" anchorCtr="0"/>
          <a:lstStyle/>
          <a:p>
            <a:r>
              <a:rPr lang="en-US" sz="1200" dirty="0">
                <a:solidFill>
                  <a:srgbClr val="0048B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Represents a bank account.</a:t>
            </a:r>
          </a:p>
          <a:p>
            <a:r>
              <a:rPr lang="en-US" sz="1200" dirty="0">
                <a:solidFill>
                  <a:srgbClr val="0048B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*  A bank account has an id (an int), an owner (a string), and a balance (a double). */</a:t>
            </a:r>
          </a:p>
          <a:p>
            <a:pPr>
              <a:spcBef>
                <a:spcPts val="3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public class BankAccount {</a:t>
            </a:r>
          </a:p>
          <a:p>
            <a:pPr>
              <a:lnSpc>
                <a:spcPts val="1240"/>
              </a:lnSpc>
              <a:spcBef>
                <a:spcPts val="600"/>
              </a:spcBef>
            </a:pPr>
            <a:r>
              <a:rPr lang="en-US" sz="1200" dirty="0">
                <a:solidFill>
                  <a:srgbClr val="4F76CB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Constructs a new bank account with the given owner and balance. </a:t>
            </a:r>
            <a:b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</a:b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          *   The account id is generated automatically by the constructor.</a:t>
            </a:r>
            <a:endParaRPr lang="en-US" sz="1200" dirty="0">
              <a:solidFill>
                <a:srgbClr val="000000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pPr>
              <a:lnSpc>
                <a:spcPts val="1240"/>
              </a:lnSpc>
            </a:pP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          *   The first constructed account has id=1, the second id=2, and so on.</a:t>
            </a:r>
            <a:r>
              <a:rPr lang="en-US" sz="1200" dirty="0">
                <a:solidFill>
                  <a:srgbClr val="000000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*/</a:t>
            </a:r>
            <a:endParaRPr lang="en-US" sz="1200" dirty="0">
              <a:solidFill>
                <a:srgbClr val="000000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cs typeface="Consolas"/>
              </a:rPr>
              <a:t>public </a:t>
            </a:r>
            <a:r>
              <a:rPr lang="en-US" sz="1200" b="1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BankAccount</a:t>
            </a:r>
            <a:r>
              <a:rPr lang="en-US" sz="1200" dirty="0">
                <a:latin typeface="Consolas"/>
                <a:ea typeface="Consolas"/>
                <a:cs typeface="Consolas"/>
              </a:rPr>
              <a:t>(String owner, double balance)</a:t>
            </a:r>
            <a:endParaRPr lang="en-US" sz="1200" dirty="0">
              <a:solidFill>
                <a:srgbClr val="000000"/>
              </a:solidFill>
              <a:latin typeface="Consolas"/>
              <a:ea typeface="Consolas"/>
              <a:cs typeface="Consolas"/>
            </a:endParaRPr>
          </a:p>
          <a:p>
            <a:pPr>
              <a:spcBef>
                <a:spcPts val="8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Constructs a new bank account with the given owner and a zero balance. */</a:t>
            </a:r>
            <a:endParaRPr lang="en-US" sz="1200" dirty="0">
              <a:solidFill>
                <a:srgbClr val="000000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cs typeface="Consolas"/>
              </a:rPr>
              <a:t>public </a:t>
            </a:r>
            <a:r>
              <a:rPr lang="en-US" sz="1200" b="1" dirty="0">
                <a:latin typeface="Consolas"/>
                <a:cs typeface="Consolas"/>
              </a:rPr>
              <a:t>B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ankAccount</a:t>
            </a:r>
            <a:r>
              <a:rPr lang="en-US" sz="1200" dirty="0">
                <a:latin typeface="Consolas"/>
                <a:ea typeface="Consolas"/>
                <a:cs typeface="Consolas"/>
              </a:rPr>
              <a:t>(String owner)</a:t>
            </a:r>
            <a:endParaRPr lang="en-US" sz="1200" dirty="0">
              <a:solidFill>
                <a:srgbClr val="000000"/>
              </a:solidFill>
              <a:latin typeface="Consolas"/>
              <a:ea typeface="Consolas"/>
              <a:cs typeface="Consolas"/>
            </a:endParaRPr>
          </a:p>
          <a:p>
            <a:pPr>
              <a:spcBef>
                <a:spcPts val="8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Returns the id of this account. */</a:t>
            </a:r>
            <a:endParaRPr lang="en-US" sz="1200" dirty="0">
              <a:solidFill>
                <a:srgbClr val="000000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cs typeface="Consolas"/>
              </a:rPr>
              <a:t>public int </a:t>
            </a:r>
            <a:r>
              <a:rPr lang="en-US" sz="1200" b="1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getId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()</a:t>
            </a:r>
          </a:p>
          <a:p>
            <a:pPr>
              <a:spcBef>
                <a:spcPts val="8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Returns the owner of this account. */</a:t>
            </a:r>
            <a:endParaRPr lang="en-US" sz="1200" dirty="0">
              <a:solidFill>
                <a:srgbClr val="000000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cs typeface="Consolas"/>
              </a:rPr>
              <a:t>public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 String </a:t>
            </a:r>
            <a:r>
              <a:rPr lang="en-US" sz="1200" b="1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getOwner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()	</a:t>
            </a:r>
          </a:p>
          <a:p>
            <a:pPr>
              <a:spcBef>
                <a:spcPts val="8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Returns the balance of this account. */</a:t>
            </a:r>
            <a:endParaRPr lang="en-US" sz="1200" dirty="0">
              <a:solidFill>
                <a:srgbClr val="000000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cs typeface="Consolas"/>
              </a:rPr>
              <a:t>public double </a:t>
            </a:r>
            <a:r>
              <a:rPr lang="en-US" sz="1200" b="1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getBalance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()</a:t>
            </a:r>
          </a:p>
          <a:p>
            <a:pPr>
              <a:spcBef>
                <a:spcPts val="8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Handles a deposit of sum to this account. */</a:t>
            </a:r>
            <a:endParaRPr lang="en-US" sz="1200" dirty="0">
              <a:solidFill>
                <a:srgbClr val="000000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cs typeface="Consolas"/>
              </a:rPr>
              <a:t>public void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deposit</a:t>
            </a:r>
            <a:r>
              <a:rPr lang="en-US" sz="1200" dirty="0">
                <a:latin typeface="Consolas"/>
                <a:ea typeface="Consolas"/>
                <a:cs typeface="Consolas"/>
              </a:rPr>
              <a:t>(double sum)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	</a:t>
            </a:r>
          </a:p>
          <a:p>
            <a:pPr>
              <a:spcBef>
                <a:spcPts val="8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Handles a withdrawal of sum from this account. */</a:t>
            </a:r>
            <a:endParaRPr lang="en-US" sz="1200" dirty="0">
              <a:solidFill>
                <a:srgbClr val="000000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cs typeface="Consolas"/>
              </a:rPr>
              <a:t>public void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withdraw</a:t>
            </a:r>
            <a:r>
              <a:rPr lang="en-US" sz="1200" dirty="0">
                <a:latin typeface="Consolas"/>
                <a:ea typeface="Consolas"/>
                <a:cs typeface="Consolas"/>
              </a:rPr>
              <a:t>(double sum)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		</a:t>
            </a:r>
          </a:p>
          <a:p>
            <a:pPr>
              <a:spcBef>
                <a:spcPts val="8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Handles a transfer of sum from this account to the other account. */</a:t>
            </a:r>
            <a:endParaRPr lang="en-US" sz="1200" dirty="0">
              <a:solidFill>
                <a:srgbClr val="000000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cs typeface="Consolas"/>
              </a:rPr>
              <a:t>public void </a:t>
            </a:r>
            <a:r>
              <a:rPr lang="en-US" sz="1200" b="1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transferTo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(</a:t>
            </a:r>
            <a:r>
              <a:rPr lang="en-US" sz="1200" dirty="0">
                <a:latin typeface="Consolas"/>
                <a:ea typeface="Consolas"/>
                <a:cs typeface="Consolas"/>
              </a:rPr>
              <a:t>BankAccount other, double sum)</a:t>
            </a:r>
            <a:endParaRPr lang="en-US" sz="1200" dirty="0">
              <a:solidFill>
                <a:srgbClr val="000000"/>
              </a:solidFill>
              <a:latin typeface="Consolas"/>
              <a:ea typeface="Consolas"/>
              <a:cs typeface="Consolas"/>
            </a:endParaRPr>
          </a:p>
          <a:p>
            <a:pPr>
              <a:spcBef>
                <a:spcPts val="8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Returns the data of this bank account </a:t>
            </a:r>
            <a:endParaRPr lang="en-US" sz="1200" dirty="0">
              <a:solidFill>
                <a:srgbClr val="000000"/>
              </a:solidFill>
              <a:latin typeface="Consolas"/>
              <a:ea typeface="Consolas"/>
              <a:cs typeface="Consolas"/>
            </a:endParaRP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cs typeface="Consolas"/>
              </a:rPr>
              <a:t>public String </a:t>
            </a:r>
            <a:r>
              <a:rPr lang="en-US" sz="1200" b="1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toString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()</a:t>
            </a:r>
          </a:p>
          <a:p>
            <a:pPr>
              <a:spcBef>
                <a:spcPts val="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...</a:t>
            </a: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}</a:t>
            </a:r>
          </a:p>
          <a:p>
            <a:endParaRPr lang="en-US" sz="1400" dirty="0">
              <a:solidFill>
                <a:srgbClr val="000000"/>
              </a:solidFill>
              <a:latin typeface="Consolas"/>
              <a:ea typeface="Consolas"/>
              <a:cs typeface="Consolas"/>
            </a:endParaRP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CE50638F-45BC-E289-CB09-77FDA63F4ABB}"/>
              </a:ext>
            </a:extLst>
          </p:cNvPr>
          <p:cNvSpPr/>
          <p:nvPr/>
        </p:nvSpPr>
        <p:spPr bwMode="auto">
          <a:xfrm>
            <a:off x="5622965" y="709855"/>
            <a:ext cx="375357" cy="23051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ＭＳ Ｐゴシック" charset="-128"/>
                <a:cs typeface="Times New Roman" panose="02020603050405020304" pitchFamily="18" charset="0"/>
              </a:rPr>
              <a:t>API</a:t>
            </a:r>
          </a:p>
        </p:txBody>
      </p:sp>
      <p:sp>
        <p:nvSpPr>
          <p:cNvPr id="17411" name="Rectangle 3">
            <a:extLst>
              <a:ext uri="{FF2B5EF4-FFF2-40B4-BE49-F238E27FC236}">
                <a16:creationId xmlns:a16="http://schemas.microsoft.com/office/drawing/2014/main" id="{F4D744A3-1DAE-8FE5-E8F5-39CFEE8B4BF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Accessors / getters</a:t>
            </a:r>
            <a:endParaRPr kumimoji="0" lang="en-US" dirty="0"/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E6E9E8D2-563F-1190-FA0D-4728B73DABF0}"/>
              </a:ext>
            </a:extLst>
          </p:cNvPr>
          <p:cNvSpPr/>
          <p:nvPr/>
        </p:nvSpPr>
        <p:spPr bwMode="auto">
          <a:xfrm>
            <a:off x="485859" y="3104329"/>
            <a:ext cx="506719" cy="334536"/>
          </a:xfrm>
          <a:prstGeom prst="rightArrow">
            <a:avLst/>
          </a:prstGeom>
          <a:solidFill>
            <a:schemeClr val="tx2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mic Sans MS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F318D689-3B43-1BEA-E351-EADE4D3712DD}"/>
              </a:ext>
            </a:extLst>
          </p:cNvPr>
          <p:cNvSpPr/>
          <p:nvPr/>
        </p:nvSpPr>
        <p:spPr bwMode="auto">
          <a:xfrm>
            <a:off x="485860" y="3586403"/>
            <a:ext cx="506719" cy="334536"/>
          </a:xfrm>
          <a:prstGeom prst="rightArrow">
            <a:avLst/>
          </a:prstGeom>
          <a:solidFill>
            <a:schemeClr val="tx2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mic Sans MS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3B330E5C-87CA-96C2-83A1-5970424351C2}"/>
              </a:ext>
            </a:extLst>
          </p:cNvPr>
          <p:cNvSpPr/>
          <p:nvPr/>
        </p:nvSpPr>
        <p:spPr bwMode="auto">
          <a:xfrm>
            <a:off x="485860" y="2651908"/>
            <a:ext cx="506719" cy="334536"/>
          </a:xfrm>
          <a:prstGeom prst="rightArrow">
            <a:avLst/>
          </a:prstGeom>
          <a:solidFill>
            <a:schemeClr val="tx2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mic Sans MS" charset="0"/>
              <a:ea typeface="ＭＳ Ｐゴシック" charset="-128"/>
              <a:cs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02230237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AA6C32-8398-8FEA-7E7C-744FA92D79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Rectangle 3">
            <a:extLst>
              <a:ext uri="{FF2B5EF4-FFF2-40B4-BE49-F238E27FC236}">
                <a16:creationId xmlns:a16="http://schemas.microsoft.com/office/drawing/2014/main" id="{B7C47977-1CBD-F31D-AB42-E4DE05CE0AB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Accessors / getters</a:t>
            </a:r>
            <a:endParaRPr kumimoji="0"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2F88F36-2A79-F4D2-4677-90EB30704E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3868" y="660738"/>
            <a:ext cx="5517992" cy="3827179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44000" tIns="144000" rIns="0" bIns="0" anchor="t" anchorCtr="0"/>
          <a:lstStyle/>
          <a:p>
            <a:r>
              <a:rPr lang="en-US" sz="1200" dirty="0">
                <a:solidFill>
                  <a:srgbClr val="0048B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Represents a bank account.</a:t>
            </a:r>
          </a:p>
          <a:p>
            <a:r>
              <a:rPr lang="en-US" sz="1200" dirty="0">
                <a:solidFill>
                  <a:srgbClr val="0048B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*  A bank account has an id (an int), an owner (a string), and a balance (a double). */</a:t>
            </a:r>
          </a:p>
          <a:p>
            <a:pPr>
              <a:spcBef>
                <a:spcPts val="3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public class BankAccount {</a:t>
            </a:r>
          </a:p>
          <a:p>
            <a:pPr>
              <a:lnSpc>
                <a:spcPts val="1240"/>
              </a:lnSpc>
              <a:spcBef>
                <a:spcPts val="600"/>
              </a:spcBef>
            </a:pPr>
            <a:r>
              <a:rPr lang="en-US" sz="1200" dirty="0">
                <a:solidFill>
                  <a:srgbClr val="4F76CB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Constructs a new bank account with the given owner and balance. </a:t>
            </a:r>
            <a:b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</a:b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          *   The account id is generated automatically by the constructor.</a:t>
            </a:r>
            <a:endParaRPr lang="en-US" sz="1200" dirty="0">
              <a:solidFill>
                <a:srgbClr val="000000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pPr>
              <a:lnSpc>
                <a:spcPts val="1240"/>
              </a:lnSpc>
            </a:pP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          *   The first constructed account has id=1, the second id=2, and so on.</a:t>
            </a:r>
            <a:r>
              <a:rPr lang="en-US" sz="1200" dirty="0">
                <a:solidFill>
                  <a:srgbClr val="000000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*/</a:t>
            </a:r>
            <a:endParaRPr lang="en-US" sz="1200" dirty="0">
              <a:solidFill>
                <a:srgbClr val="000000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cs typeface="Consolas"/>
              </a:rPr>
              <a:t>public </a:t>
            </a:r>
            <a:r>
              <a:rPr lang="en-US" sz="1200" b="1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BankAccount</a:t>
            </a:r>
            <a:r>
              <a:rPr lang="en-US" sz="1200" dirty="0">
                <a:latin typeface="Consolas"/>
                <a:ea typeface="Consolas"/>
                <a:cs typeface="Consolas"/>
              </a:rPr>
              <a:t>(String owner, double balance)</a:t>
            </a:r>
            <a:endParaRPr lang="en-US" sz="1200" dirty="0">
              <a:solidFill>
                <a:srgbClr val="000000"/>
              </a:solidFill>
              <a:latin typeface="Consolas"/>
              <a:ea typeface="Consolas"/>
              <a:cs typeface="Consolas"/>
            </a:endParaRPr>
          </a:p>
          <a:p>
            <a:pPr>
              <a:spcBef>
                <a:spcPts val="8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Constructs a new bank account with the given owner and a zero balance. */</a:t>
            </a:r>
            <a:endParaRPr lang="en-US" sz="1200" dirty="0">
              <a:solidFill>
                <a:srgbClr val="000000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cs typeface="Consolas"/>
              </a:rPr>
              <a:t>public </a:t>
            </a:r>
            <a:r>
              <a:rPr lang="en-US" sz="1200" b="1" dirty="0">
                <a:latin typeface="Consolas"/>
                <a:cs typeface="Consolas"/>
              </a:rPr>
              <a:t>B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ankAccount</a:t>
            </a:r>
            <a:r>
              <a:rPr lang="en-US" sz="1200" dirty="0">
                <a:latin typeface="Consolas"/>
                <a:ea typeface="Consolas"/>
                <a:cs typeface="Consolas"/>
              </a:rPr>
              <a:t>(String owner)</a:t>
            </a:r>
            <a:endParaRPr lang="en-US" sz="1200" dirty="0">
              <a:solidFill>
                <a:srgbClr val="000000"/>
              </a:solidFill>
              <a:latin typeface="Consolas"/>
              <a:ea typeface="Consolas"/>
              <a:cs typeface="Consolas"/>
            </a:endParaRPr>
          </a:p>
          <a:p>
            <a:pPr>
              <a:spcBef>
                <a:spcPts val="8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Returns the id of this account. */</a:t>
            </a:r>
            <a:endParaRPr lang="en-US" sz="1200" dirty="0">
              <a:solidFill>
                <a:srgbClr val="000000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cs typeface="Consolas"/>
              </a:rPr>
              <a:t>public int </a:t>
            </a:r>
            <a:r>
              <a:rPr lang="en-US" sz="1200" b="1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getId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()</a:t>
            </a:r>
          </a:p>
          <a:p>
            <a:pPr>
              <a:spcBef>
                <a:spcPts val="8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Returns the owner of this account. */</a:t>
            </a:r>
            <a:endParaRPr lang="en-US" sz="1200" dirty="0">
              <a:solidFill>
                <a:srgbClr val="000000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cs typeface="Consolas"/>
              </a:rPr>
              <a:t>public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 String </a:t>
            </a:r>
            <a:r>
              <a:rPr lang="en-US" sz="1200" b="1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getOwner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()	</a:t>
            </a:r>
          </a:p>
          <a:p>
            <a:pPr>
              <a:spcBef>
                <a:spcPts val="8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Returns the balance of this account. */</a:t>
            </a:r>
            <a:endParaRPr lang="en-US" sz="1200" dirty="0">
              <a:solidFill>
                <a:srgbClr val="000000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cs typeface="Consolas"/>
              </a:rPr>
              <a:t>public double </a:t>
            </a:r>
            <a:r>
              <a:rPr lang="en-US" sz="1200" b="1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getBalance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()</a:t>
            </a:r>
            <a:endParaRPr lang="en-US" sz="1200" dirty="0">
              <a:solidFill>
                <a:srgbClr val="007F3A"/>
              </a:solidFill>
              <a:latin typeface="Consolas"/>
              <a:ea typeface="Consolas"/>
              <a:cs typeface="Consolas"/>
            </a:endParaRP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...</a:t>
            </a: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}</a:t>
            </a:r>
          </a:p>
          <a:p>
            <a:pPr>
              <a:lnSpc>
                <a:spcPts val="1200"/>
              </a:lnSpc>
              <a:spcBef>
                <a:spcPts val="100"/>
              </a:spcBef>
            </a:pPr>
            <a:endParaRPr lang="en-US" sz="1200" dirty="0">
              <a:solidFill>
                <a:srgbClr val="000000"/>
              </a:solidFill>
              <a:latin typeface="Consolas"/>
              <a:ea typeface="Consolas"/>
              <a:cs typeface="Consolas"/>
            </a:endParaRPr>
          </a:p>
          <a:p>
            <a:endParaRPr lang="en-US" sz="1400" dirty="0">
              <a:solidFill>
                <a:srgbClr val="000000"/>
              </a:solidFill>
              <a:latin typeface="Consolas"/>
              <a:ea typeface="Consolas"/>
              <a:cs typeface="Consolas"/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51D58AAF-F445-4DEC-4015-977E4AF4AF4B}"/>
              </a:ext>
            </a:extLst>
          </p:cNvPr>
          <p:cNvSpPr/>
          <p:nvPr/>
        </p:nvSpPr>
        <p:spPr bwMode="auto">
          <a:xfrm>
            <a:off x="5622965" y="709855"/>
            <a:ext cx="375357" cy="23051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ＭＳ Ｐゴシック" charset="-128"/>
                <a:cs typeface="Times New Roman" panose="02020603050405020304" pitchFamily="18" charset="0"/>
              </a:rPr>
              <a:t>API</a:t>
            </a:r>
          </a:p>
        </p:txBody>
      </p:sp>
      <p:sp>
        <p:nvSpPr>
          <p:cNvPr id="17" name="Right Arrow 16">
            <a:extLst>
              <a:ext uri="{FF2B5EF4-FFF2-40B4-BE49-F238E27FC236}">
                <a16:creationId xmlns:a16="http://schemas.microsoft.com/office/drawing/2014/main" id="{D4FD848D-83F1-4762-D8C7-51F1698FAEDF}"/>
              </a:ext>
            </a:extLst>
          </p:cNvPr>
          <p:cNvSpPr/>
          <p:nvPr/>
        </p:nvSpPr>
        <p:spPr bwMode="auto">
          <a:xfrm>
            <a:off x="485859" y="3104329"/>
            <a:ext cx="506719" cy="334536"/>
          </a:xfrm>
          <a:prstGeom prst="rightArrow">
            <a:avLst/>
          </a:prstGeom>
          <a:solidFill>
            <a:schemeClr val="tx2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mic Sans MS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8" name="Right Arrow 17">
            <a:extLst>
              <a:ext uri="{FF2B5EF4-FFF2-40B4-BE49-F238E27FC236}">
                <a16:creationId xmlns:a16="http://schemas.microsoft.com/office/drawing/2014/main" id="{45643BE9-175A-6C9C-82DD-B970E025CF82}"/>
              </a:ext>
            </a:extLst>
          </p:cNvPr>
          <p:cNvSpPr/>
          <p:nvPr/>
        </p:nvSpPr>
        <p:spPr bwMode="auto">
          <a:xfrm>
            <a:off x="485860" y="3586403"/>
            <a:ext cx="506719" cy="334536"/>
          </a:xfrm>
          <a:prstGeom prst="rightArrow">
            <a:avLst/>
          </a:prstGeom>
          <a:solidFill>
            <a:schemeClr val="tx2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mic Sans MS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9" name="Right Arrow 18">
            <a:extLst>
              <a:ext uri="{FF2B5EF4-FFF2-40B4-BE49-F238E27FC236}">
                <a16:creationId xmlns:a16="http://schemas.microsoft.com/office/drawing/2014/main" id="{EDF3F59D-97B0-C80E-6CCB-574307D5694F}"/>
              </a:ext>
            </a:extLst>
          </p:cNvPr>
          <p:cNvSpPr/>
          <p:nvPr/>
        </p:nvSpPr>
        <p:spPr bwMode="auto">
          <a:xfrm>
            <a:off x="485860" y="2651908"/>
            <a:ext cx="506719" cy="334536"/>
          </a:xfrm>
          <a:prstGeom prst="rightArrow">
            <a:avLst/>
          </a:prstGeom>
          <a:solidFill>
            <a:schemeClr val="tx2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mic Sans MS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BCA6CEF-07D2-6EF1-24AE-8B3986272D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26743" y="4027465"/>
            <a:ext cx="6162199" cy="1732204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16000" tIns="86400" rIns="0" bIns="0" anchor="t" anchorCtr="0"/>
          <a:lstStyle/>
          <a:p>
            <a:pPr>
              <a:spcBef>
                <a:spcPts val="400"/>
              </a:spcBef>
            </a:pPr>
            <a:r>
              <a:rPr lang="en-US" sz="1200" dirty="0">
                <a:solidFill>
                  <a:srgbClr val="007F3A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// Client code</a:t>
            </a:r>
          </a:p>
          <a:p>
            <a:pPr>
              <a:spcBef>
                <a:spcPts val="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...</a:t>
            </a:r>
            <a:endParaRPr lang="en-US" sz="1200" dirty="0">
              <a:solidFill>
                <a:srgbClr val="007F3A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pPr>
              <a:spcBef>
                <a:spcPts val="400"/>
              </a:spcBef>
            </a:pPr>
            <a:r>
              <a:rPr lang="en-US" sz="1200" dirty="0">
                <a:solidFill>
                  <a:srgbClr val="007F3A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// Ben opens an account with 5000 balance</a:t>
            </a:r>
          </a:p>
          <a:p>
            <a:pPr>
              <a:spcBef>
                <a:spcPts val="2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BankAccount </a:t>
            </a:r>
            <a:r>
              <a:rPr lang="en-US" sz="1200" dirty="0">
                <a:solidFill>
                  <a:srgbClr val="7E504F"/>
                </a:solidFill>
                <a:latin typeface="Consolas"/>
                <a:ea typeface="Consolas"/>
                <a:cs typeface="Consolas"/>
              </a:rPr>
              <a:t>benAcc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= </a:t>
            </a:r>
            <a:r>
              <a:rPr lang="en-US" sz="1200" dirty="0">
                <a:solidFill>
                  <a:srgbClr val="931968"/>
                </a:solidFill>
                <a:latin typeface="Consolas"/>
                <a:ea typeface="Consolas"/>
                <a:cs typeface="Consolas"/>
              </a:rPr>
              <a:t>new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</a:t>
            </a:r>
            <a:r>
              <a:rPr lang="en-US" sz="1200" dirty="0">
                <a:latin typeface="Consolas"/>
                <a:ea typeface="Consolas"/>
                <a:cs typeface="Consolas"/>
              </a:rPr>
              <a:t>BankAccount("Ben", 5000);</a:t>
            </a:r>
          </a:p>
          <a:p>
            <a:pPr>
              <a:spcBef>
                <a:spcPts val="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...</a:t>
            </a:r>
            <a:endParaRPr lang="en-US" sz="1200" dirty="0">
              <a:latin typeface="Consolas"/>
              <a:ea typeface="Consolas"/>
              <a:cs typeface="Consolas"/>
            </a:endParaRPr>
          </a:p>
          <a:p>
            <a:pPr>
              <a:spcBef>
                <a:spcPts val="6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System.out.println("Current balance of Ben: " 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+ </a:t>
            </a:r>
            <a:r>
              <a:rPr lang="en-US" sz="1200" dirty="0">
                <a:solidFill>
                  <a:srgbClr val="7E504F"/>
                </a:solidFill>
                <a:latin typeface="Consolas"/>
                <a:ea typeface="Consolas"/>
                <a:cs typeface="Consolas"/>
              </a:rPr>
              <a:t>benAcc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.getBalance());</a:t>
            </a:r>
          </a:p>
          <a:p>
            <a:pPr>
              <a:spcBef>
                <a:spcPts val="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...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5E5626DF-5C6C-2B31-5042-B46F8FD9D0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80284" y="5453313"/>
            <a:ext cx="2812092" cy="743949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tIns="133200" rIns="0" bIns="122400" anchor="t" anchorCtr="0"/>
          <a:lstStyle/>
          <a:p>
            <a:pPr>
              <a:spcBef>
                <a:spcPts val="4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% java BankAcountDemo</a:t>
            </a:r>
          </a:p>
          <a:p>
            <a:pPr>
              <a:spcBef>
                <a:spcPts val="8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Current balance of Ben: 5000</a:t>
            </a:r>
          </a:p>
          <a:p>
            <a:pPr>
              <a:spcBef>
                <a:spcPts val="400"/>
              </a:spcBef>
            </a:pPr>
            <a:endParaRPr lang="en-US" sz="1200" dirty="0">
              <a:solidFill>
                <a:srgbClr val="000000"/>
              </a:solidFill>
              <a:latin typeface="Consolas"/>
              <a:ea typeface="Consolas"/>
              <a:cs typeface="Consolas"/>
            </a:endParaRPr>
          </a:p>
          <a:p>
            <a:pPr>
              <a:spcBef>
                <a:spcPts val="400"/>
              </a:spcBef>
            </a:pPr>
            <a:endParaRPr lang="en-US" sz="1200" dirty="0">
              <a:solidFill>
                <a:srgbClr val="000000"/>
              </a:solidFill>
              <a:latin typeface="Consolas"/>
              <a:ea typeface="Consolas"/>
              <a:cs typeface="Consolas"/>
            </a:endParaRPr>
          </a:p>
        </p:txBody>
      </p:sp>
    </p:spTree>
    <p:extLst>
      <p:ext uri="{BB962C8B-B14F-4D97-AF65-F5344CB8AC3E}">
        <p14:creationId xmlns:p14="http://schemas.microsoft.com/office/powerpoint/2010/main" val="11606495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Objects as types</a:t>
            </a:r>
          </a:p>
        </p:txBody>
      </p:sp>
      <p:sp>
        <p:nvSpPr>
          <p:cNvPr id="13" name="Content Placeholder 2"/>
          <p:cNvSpPr>
            <a:spLocks noGrp="1"/>
          </p:cNvSpPr>
          <p:nvPr>
            <p:ph idx="1"/>
          </p:nvPr>
        </p:nvSpPr>
        <p:spPr>
          <a:xfrm>
            <a:off x="465811" y="774954"/>
            <a:ext cx="8460941" cy="769650"/>
          </a:xfrm>
        </p:spPr>
        <p:txBody>
          <a:bodyPr/>
          <a:lstStyle/>
          <a:p>
            <a:pPr marL="104775" indent="0">
              <a:lnSpc>
                <a:spcPts val="2400"/>
              </a:lnSpc>
              <a:spcBef>
                <a:spcPts val="200"/>
              </a:spcBef>
              <a:spcAft>
                <a:spcPct val="20000"/>
              </a:spcAft>
              <a:buClr>
                <a:srgbClr val="006600"/>
              </a:buClr>
              <a:buSzPct val="120000"/>
            </a:pPr>
            <a:r>
              <a:rPr lang="en-US" dirty="0">
                <a:solidFill>
                  <a:schemeClr val="tx1"/>
                </a:solidFill>
              </a:rPr>
              <a:t>The basic type system of Java</a:t>
            </a:r>
          </a:p>
          <a:p>
            <a:pPr marL="390525" indent="-285750">
              <a:lnSpc>
                <a:spcPct val="100000"/>
              </a:lnSpc>
              <a:spcBef>
                <a:spcPts val="0"/>
              </a:spcBef>
              <a:spcAft>
                <a:spcPct val="20000"/>
              </a:spcAft>
              <a:buClr>
                <a:schemeClr val="bg1"/>
              </a:buClr>
              <a:buSzPct val="120000"/>
              <a:buFont typeface="Wingdings" charset="2"/>
              <a:buChar char="§"/>
            </a:pPr>
            <a:r>
              <a:rPr lang="en-US" sz="1200" dirty="0">
                <a:solidFill>
                  <a:schemeClr val="tx1"/>
                </a:solidFill>
                <a:latin typeface="Consolas"/>
                <a:cs typeface="Consolas"/>
              </a:rPr>
              <a:t>int</a:t>
            </a:r>
            <a:r>
              <a:rPr lang="en-US" dirty="0">
                <a:solidFill>
                  <a:schemeClr val="tx1"/>
                </a:solidFill>
              </a:rPr>
              <a:t>, </a:t>
            </a:r>
            <a:r>
              <a:rPr lang="en-US" sz="1200" dirty="0">
                <a:latin typeface="Consolas"/>
                <a:cs typeface="Consolas"/>
              </a:rPr>
              <a:t>char</a:t>
            </a:r>
            <a:r>
              <a:rPr lang="en-US" dirty="0">
                <a:solidFill>
                  <a:schemeClr val="tx1"/>
                </a:solidFill>
              </a:rPr>
              <a:t>, </a:t>
            </a:r>
            <a:r>
              <a:rPr lang="en-US" sz="1200" dirty="0">
                <a:latin typeface="Consolas"/>
                <a:cs typeface="Consolas"/>
              </a:rPr>
              <a:t>double</a:t>
            </a:r>
            <a:r>
              <a:rPr lang="en-US" dirty="0">
                <a:solidFill>
                  <a:schemeClr val="tx1"/>
                </a:solidFill>
              </a:rPr>
              <a:t>, </a:t>
            </a:r>
            <a:r>
              <a:rPr lang="en-US" sz="1200" dirty="0">
                <a:latin typeface="Consolas"/>
                <a:cs typeface="Consolas"/>
              </a:rPr>
              <a:t>boolean</a:t>
            </a:r>
            <a:r>
              <a:rPr lang="en-US" dirty="0">
                <a:solidFill>
                  <a:schemeClr val="tx1"/>
                </a:solidFill>
              </a:rPr>
              <a:t>, ... </a:t>
            </a:r>
            <a:r>
              <a:rPr lang="en-US" sz="1600" dirty="0">
                <a:solidFill>
                  <a:schemeClr val="tx1"/>
                </a:solidFill>
              </a:rPr>
              <a:t>(8 primitive types)</a:t>
            </a:r>
            <a:endParaRPr lang="en-US" dirty="0">
              <a:solidFill>
                <a:schemeClr val="tx1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50CE5C05-5526-494F-9F15-2410B4375B70}"/>
              </a:ext>
            </a:extLst>
          </p:cNvPr>
          <p:cNvGrpSpPr/>
          <p:nvPr/>
        </p:nvGrpSpPr>
        <p:grpSpPr>
          <a:xfrm>
            <a:off x="465810" y="1604955"/>
            <a:ext cx="5865717" cy="3042058"/>
            <a:chOff x="407556" y="1648565"/>
            <a:chExt cx="5865717" cy="3042058"/>
          </a:xfrm>
        </p:grpSpPr>
        <p:sp>
          <p:nvSpPr>
            <p:cNvPr id="6" name="Rounded Rectangle 5"/>
            <p:cNvSpPr/>
            <p:nvPr/>
          </p:nvSpPr>
          <p:spPr bwMode="auto">
            <a:xfrm>
              <a:off x="629715" y="1934920"/>
              <a:ext cx="5643558" cy="2755703"/>
            </a:xfrm>
            <a:prstGeom prst="roundRect">
              <a:avLst/>
            </a:prstGeom>
            <a:noFill/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0" rIns="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187325" lvl="2" indent="-187325">
                <a:spcBef>
                  <a:spcPts val="900"/>
                </a:spcBef>
                <a:spcAft>
                  <a:spcPts val="0"/>
                </a:spcAft>
                <a:buSzPct val="70000"/>
                <a:buFont typeface="Wingdings" charset="2"/>
                <a:buChar char="Ø"/>
              </a:pPr>
              <a:r>
                <a:rPr 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Fraction</a:t>
              </a:r>
              <a:r>
                <a:rPr lang="en-US" sz="1400" dirty="0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:</a:t>
              </a:r>
              <a:r>
                <a:rPr lang="en-US" sz="140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 </a:t>
              </a:r>
              <a:r>
                <a:rPr lang="he-IL" sz="140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  </a:t>
              </a:r>
              <a:r>
                <a:rPr lang="en-US" sz="140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numbers like </a:t>
              </a:r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1/2, 1/3, 5/6 , ...</a:t>
              </a:r>
              <a:r>
                <a:rPr lang="en-US" sz="140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</a:p>
            <a:p>
              <a:pPr marL="187325" lvl="2" indent="-187325">
                <a:spcBef>
                  <a:spcPts val="900"/>
                </a:spcBef>
                <a:spcAft>
                  <a:spcPts val="0"/>
                </a:spcAft>
                <a:buSzPct val="70000"/>
                <a:buFont typeface="Wingdings" charset="2"/>
                <a:buChar char="Ø"/>
              </a:pPr>
              <a:r>
                <a:rPr 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Date</a:t>
              </a:r>
              <a:r>
                <a:rPr lang="en-US" sz="1200" dirty="0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:</a:t>
              </a:r>
              <a:r>
                <a:rPr lang="en-US" sz="140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     </a:t>
              </a:r>
              <a:r>
                <a:rPr lang="he-IL" sz="140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  </a:t>
              </a:r>
              <a:r>
                <a:rPr lang="en-US" sz="140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values like </a:t>
              </a:r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12/5/2014, 28/7/1995, ...</a:t>
              </a:r>
            </a:p>
            <a:p>
              <a:pPr marL="187325" lvl="2" indent="-187325">
                <a:spcBef>
                  <a:spcPts val="900"/>
                </a:spcBef>
                <a:spcAft>
                  <a:spcPts val="0"/>
                </a:spcAft>
                <a:buSzPct val="70000"/>
                <a:buFont typeface="Wingdings" charset="2"/>
                <a:buChar char="Ø"/>
              </a:pPr>
              <a:r>
                <a:rPr 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Point</a:t>
              </a:r>
              <a:r>
                <a:rPr lang="en-US" sz="1200" dirty="0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:</a:t>
              </a:r>
              <a:r>
                <a:rPr lang="en-US" sz="140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    </a:t>
              </a:r>
              <a:r>
                <a:rPr lang="he-IL" sz="140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  </a:t>
              </a:r>
              <a:r>
                <a:rPr lang="en-US" sz="140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pairs of numbers, like </a:t>
              </a:r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(3,5), (-17,5), ...</a:t>
              </a:r>
            </a:p>
            <a:p>
              <a:pPr marL="187325" lvl="2" indent="-187325">
                <a:spcBef>
                  <a:spcPts val="900"/>
                </a:spcBef>
                <a:spcAft>
                  <a:spcPts val="0"/>
                </a:spcAft>
                <a:buSzPct val="70000"/>
                <a:buFont typeface="Wingdings" charset="2"/>
                <a:buChar char="Ø"/>
              </a:pPr>
              <a:r>
                <a:rPr 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Set</a:t>
              </a:r>
              <a:r>
                <a:rPr lang="en-US" sz="1200" dirty="0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:</a:t>
              </a:r>
              <a:r>
                <a:rPr lang="en-US" sz="140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  </a:t>
              </a:r>
              <a:r>
                <a:rPr lang="he-IL" sz="140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  </a:t>
              </a:r>
              <a:r>
                <a:rPr lang="en-US" sz="140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 collections of unique elements without order</a:t>
              </a:r>
            </a:p>
            <a:p>
              <a:pPr marL="187325" lvl="2" indent="-187325">
                <a:spcBef>
                  <a:spcPts val="900"/>
                </a:spcBef>
                <a:spcAft>
                  <a:spcPts val="0"/>
                </a:spcAft>
                <a:buSzPct val="70000"/>
                <a:buFont typeface="Wingdings" charset="2"/>
                <a:buChar char="Ø"/>
              </a:pPr>
              <a:r>
                <a:rPr 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BigInteger</a:t>
              </a:r>
              <a:r>
                <a:rPr lang="en-US" sz="1200" dirty="0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:</a:t>
              </a:r>
              <a:r>
                <a:rPr lang="en-US" sz="140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he-IL" sz="140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140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big ints, like</a:t>
              </a:r>
              <a:r>
                <a:rPr lang="en-US" sz="1400" i="1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7625434235432653784834888</a:t>
              </a:r>
              <a:r>
                <a:rPr lang="he-IL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3434</a:t>
              </a:r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…</a:t>
              </a:r>
            </a:p>
            <a:p>
              <a:pPr marL="187325" lvl="2" indent="-187325">
                <a:spcBef>
                  <a:spcPts val="900"/>
                </a:spcBef>
                <a:spcAft>
                  <a:spcPts val="0"/>
                </a:spcAft>
                <a:buSzPct val="70000"/>
                <a:buFont typeface="Wingdings" charset="2"/>
                <a:buChar char="Ø"/>
              </a:pPr>
              <a:r>
                <a:rPr 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Color</a:t>
              </a:r>
              <a:r>
                <a:rPr lang="en-US" sz="1200" dirty="0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:</a:t>
              </a:r>
              <a:r>
                <a:rPr lang="en-US" sz="140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   </a:t>
              </a:r>
              <a:r>
                <a:rPr lang="he-IL" sz="140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  </a:t>
              </a:r>
              <a:r>
                <a:rPr lang="en-US" sz="140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 RGB triplets like </a:t>
              </a:r>
              <a:r>
                <a:rPr lang="en-US" sz="14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(212, 17, 15), , ...</a:t>
              </a:r>
              <a:r>
                <a:rPr lang="en-US" sz="140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endParaRPr lang="en-US" sz="14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pPr marL="187325" lvl="2" indent="-187325">
                <a:spcBef>
                  <a:spcPts val="900"/>
                </a:spcBef>
                <a:spcAft>
                  <a:spcPts val="0"/>
                </a:spcAft>
                <a:buSzPct val="70000"/>
                <a:buFont typeface="Wingdings" charset="2"/>
                <a:buChar char="Ø"/>
              </a:pPr>
              <a:r>
                <a:rPr lang="en-US" sz="1200" dirty="0">
                  <a:solidFill>
                    <a:srgbClr val="000000"/>
                  </a:solidFill>
                  <a:latin typeface="Consolas" panose="020B0609020204030204" pitchFamily="49" charset="0"/>
                  <a:cs typeface="Consolas" panose="020B0609020204030204" pitchFamily="49" charset="0"/>
                </a:rPr>
                <a:t>BankAccount:</a:t>
              </a:r>
              <a:r>
                <a:rPr lang="en-US" sz="140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 Financial data relevant to bank accounts</a:t>
              </a:r>
            </a:p>
            <a:p>
              <a:pPr marL="187325" lvl="2" indent="-187325">
                <a:spcBef>
                  <a:spcPts val="900"/>
                </a:spcBef>
                <a:spcAft>
                  <a:spcPts val="0"/>
                </a:spcAft>
                <a:buSzPct val="70000"/>
                <a:buFont typeface="Wingdings" charset="2"/>
                <a:buChar char="Ø"/>
              </a:pPr>
              <a:r>
                <a:rPr lang="en-US" sz="160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. . .</a:t>
              </a:r>
            </a:p>
            <a:p>
              <a:pPr marL="285750" indent="-285750">
                <a:buFont typeface="Arial"/>
                <a:buChar char="•"/>
              </a:pPr>
              <a:endParaRPr lang="en-US" dirty="0"/>
            </a:p>
          </p:txBody>
        </p:sp>
        <p:sp>
          <p:nvSpPr>
            <p:cNvPr id="11" name="Content Placeholder 2">
              <a:extLst>
                <a:ext uri="{FF2B5EF4-FFF2-40B4-BE49-F238E27FC236}">
                  <a16:creationId xmlns:a16="http://schemas.microsoft.com/office/drawing/2014/main" id="{AC7F9D4F-E99A-CE4C-B610-6197DE6192F9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407556" y="1648565"/>
              <a:ext cx="2753655" cy="36800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2075" tIns="46038" rIns="92075" bIns="46038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0" fontAlgn="base" hangingPunct="0">
                <a:lnSpc>
                  <a:spcPts val="26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3399"/>
                </a:buClr>
                <a:buSzPct val="50000"/>
                <a:buFont typeface="Monotype Sorts" charset="2"/>
                <a:defRPr kumimoji="1">
                  <a:solidFill>
                    <a:schemeClr val="tx1"/>
                  </a:solidFill>
                  <a:latin typeface="Times New Roman"/>
                  <a:ea typeface="ＭＳ Ｐゴシック" charset="-128"/>
                  <a:cs typeface="Times New Roman"/>
                </a:defRPr>
              </a:lvl1pPr>
              <a:lvl2pPr marL="346075" indent="-231775" algn="l" rtl="0" eaLnBrk="0" fontAlgn="base" hangingPunct="0">
                <a:lnSpc>
                  <a:spcPts val="26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SzPct val="100000"/>
                <a:buFont typeface="Arial"/>
                <a:buChar char="•"/>
                <a:defRPr kumimoji="1">
                  <a:solidFill>
                    <a:schemeClr val="tx1"/>
                  </a:solidFill>
                  <a:latin typeface="Times New Roman"/>
                  <a:ea typeface="ＭＳ Ｐゴシック" charset="-128"/>
                  <a:cs typeface="Times New Roman"/>
                </a:defRPr>
              </a:lvl2pPr>
              <a:lvl3pPr marL="627063" indent="-166688" algn="l" rtl="0" eaLnBrk="0" fontAlgn="base" hangingPunct="0">
                <a:lnSpc>
                  <a:spcPts val="26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SzPct val="80000"/>
                <a:buChar char="–"/>
                <a:defRPr kumimoji="1">
                  <a:solidFill>
                    <a:schemeClr val="tx1"/>
                  </a:solidFill>
                  <a:latin typeface="Times New Roman"/>
                  <a:ea typeface="ＭＳ Ｐゴシック" charset="-128"/>
                  <a:cs typeface="Times New Roman"/>
                </a:defRPr>
              </a:lvl3pPr>
              <a:lvl4pPr marL="1147763" indent="-404813" algn="l" rtl="0" eaLnBrk="0" fontAlgn="base" hangingPunct="0">
                <a:lnSpc>
                  <a:spcPts val="26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Font typeface="Wingdings" charset="2"/>
                <a:buChar char="!"/>
                <a:defRPr kumimoji="1">
                  <a:solidFill>
                    <a:schemeClr val="tx1"/>
                  </a:solidFill>
                  <a:latin typeface="Times New Roman"/>
                  <a:ea typeface="ＭＳ Ｐゴシック" charset="-128"/>
                  <a:cs typeface="Times New Roman"/>
                </a:defRPr>
              </a:lvl4pPr>
              <a:lvl5pPr marL="1539875" indent="-169863" algn="l" rtl="0" eaLnBrk="0" fontAlgn="base" hangingPunct="0">
                <a:lnSpc>
                  <a:spcPts val="26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SzPct val="100000"/>
                <a:buChar char="–"/>
                <a:defRPr kumimoji="1">
                  <a:solidFill>
                    <a:schemeClr val="tx1"/>
                  </a:solidFill>
                  <a:latin typeface="Times New Roman"/>
                  <a:ea typeface="ＭＳ Ｐゴシック" charset="-128"/>
                  <a:cs typeface="Times New Roman"/>
                </a:defRPr>
              </a:lvl5pPr>
              <a:lvl6pPr marL="1997075" indent="-169863" algn="l" rtl="0" eaLnBrk="0" fontAlgn="base" hangingPunct="0">
                <a:lnSpc>
                  <a:spcPts val="26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SzPct val="100000"/>
                <a:buChar char="–"/>
                <a:defRPr kumimoji="1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6pPr>
              <a:lvl7pPr marL="2454275" indent="-169863" algn="l" rtl="0" eaLnBrk="0" fontAlgn="base" hangingPunct="0">
                <a:lnSpc>
                  <a:spcPts val="26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SzPct val="100000"/>
                <a:buChar char="–"/>
                <a:defRPr kumimoji="1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7pPr>
              <a:lvl8pPr marL="2911475" indent="-169863" algn="l" rtl="0" eaLnBrk="0" fontAlgn="base" hangingPunct="0">
                <a:lnSpc>
                  <a:spcPts val="26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SzPct val="100000"/>
                <a:buChar char="–"/>
                <a:defRPr kumimoji="1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8pPr>
              <a:lvl9pPr marL="3368675" indent="-169863" algn="l" rtl="0" eaLnBrk="0" fontAlgn="base" hangingPunct="0">
                <a:lnSpc>
                  <a:spcPts val="26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SzPct val="100000"/>
                <a:buChar char="–"/>
                <a:defRPr kumimoji="1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9pPr>
            </a:lstStyle>
            <a:p>
              <a:pPr marL="104775" indent="0">
                <a:lnSpc>
                  <a:spcPts val="2400"/>
                </a:lnSpc>
                <a:spcBef>
                  <a:spcPts val="200"/>
                </a:spcBef>
                <a:spcAft>
                  <a:spcPct val="20000"/>
                </a:spcAft>
                <a:buClr>
                  <a:srgbClr val="006600"/>
                </a:buClr>
                <a:buSzPct val="120000"/>
              </a:pPr>
              <a:r>
                <a:rPr lang="en-US" kern="0" dirty="0"/>
                <a:t>Real life is much richer:</a:t>
              </a:r>
            </a:p>
          </p:txBody>
        </p:sp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12694C7-FA67-5664-C9DA-74DB9FBA6E81}"/>
              </a:ext>
            </a:extLst>
          </p:cNvPr>
          <p:cNvGrpSpPr/>
          <p:nvPr/>
        </p:nvGrpSpPr>
        <p:grpSpPr>
          <a:xfrm>
            <a:off x="683059" y="2042123"/>
            <a:ext cx="8460941" cy="4010871"/>
            <a:chOff x="683059" y="2042123"/>
            <a:chExt cx="8460941" cy="4010871"/>
          </a:xfrm>
        </p:grpSpPr>
        <p:sp>
          <p:nvSpPr>
            <p:cNvPr id="14" name="Content Placeholder 2"/>
            <p:cNvSpPr txBox="1">
              <a:spLocks/>
            </p:cNvSpPr>
            <p:nvPr/>
          </p:nvSpPr>
          <p:spPr bwMode="auto">
            <a:xfrm>
              <a:off x="683059" y="4723831"/>
              <a:ext cx="8460941" cy="13291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2075" tIns="46038" rIns="92075" bIns="46038" numCol="1" anchor="t" anchorCtr="0" compatLnSpc="1">
              <a:prstTxWarp prst="textNoShape">
                <a:avLst/>
              </a:prstTxWarp>
            </a:bodyPr>
            <a:lstStyle>
              <a:lvl1pPr marL="342900" indent="-342900" algn="l" rtl="0" eaLnBrk="0" fontAlgn="base" hangingPunct="0">
                <a:lnSpc>
                  <a:spcPts val="26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3399"/>
                </a:buClr>
                <a:buSzPct val="50000"/>
                <a:buFont typeface="Monotype Sorts" charset="2"/>
                <a:defRPr kumimoji="1">
                  <a:solidFill>
                    <a:schemeClr val="tx1"/>
                  </a:solidFill>
                  <a:latin typeface="Times New Roman"/>
                  <a:ea typeface="ＭＳ Ｐゴシック" charset="-128"/>
                  <a:cs typeface="Times New Roman"/>
                </a:defRPr>
              </a:lvl1pPr>
              <a:lvl2pPr marL="346075" indent="-231775" algn="l" rtl="0" eaLnBrk="0" fontAlgn="base" hangingPunct="0">
                <a:lnSpc>
                  <a:spcPts val="26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SzPct val="100000"/>
                <a:buFont typeface="Arial"/>
                <a:buChar char="•"/>
                <a:defRPr kumimoji="1">
                  <a:solidFill>
                    <a:schemeClr val="tx1"/>
                  </a:solidFill>
                  <a:latin typeface="Times New Roman"/>
                  <a:ea typeface="ＭＳ Ｐゴシック" charset="-128"/>
                  <a:cs typeface="Times New Roman"/>
                </a:defRPr>
              </a:lvl2pPr>
              <a:lvl3pPr marL="627063" indent="-166688" algn="l" rtl="0" eaLnBrk="0" fontAlgn="base" hangingPunct="0">
                <a:lnSpc>
                  <a:spcPts val="26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SzPct val="80000"/>
                <a:buChar char="–"/>
                <a:defRPr kumimoji="1">
                  <a:solidFill>
                    <a:schemeClr val="tx1"/>
                  </a:solidFill>
                  <a:latin typeface="Times New Roman"/>
                  <a:ea typeface="ＭＳ Ｐゴシック" charset="-128"/>
                  <a:cs typeface="Times New Roman"/>
                </a:defRPr>
              </a:lvl3pPr>
              <a:lvl4pPr marL="1147763" indent="-404813" algn="l" rtl="0" eaLnBrk="0" fontAlgn="base" hangingPunct="0">
                <a:lnSpc>
                  <a:spcPts val="26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Font typeface="Wingdings" charset="2"/>
                <a:buChar char="!"/>
                <a:defRPr kumimoji="1">
                  <a:solidFill>
                    <a:schemeClr val="tx1"/>
                  </a:solidFill>
                  <a:latin typeface="Times New Roman"/>
                  <a:ea typeface="ＭＳ Ｐゴシック" charset="-128"/>
                  <a:cs typeface="Times New Roman"/>
                </a:defRPr>
              </a:lvl4pPr>
              <a:lvl5pPr marL="1539875" indent="-169863" algn="l" rtl="0" eaLnBrk="0" fontAlgn="base" hangingPunct="0">
                <a:lnSpc>
                  <a:spcPts val="26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SzPct val="100000"/>
                <a:buChar char="–"/>
                <a:defRPr kumimoji="1">
                  <a:solidFill>
                    <a:schemeClr val="tx1"/>
                  </a:solidFill>
                  <a:latin typeface="Times New Roman"/>
                  <a:ea typeface="ＭＳ Ｐゴシック" charset="-128"/>
                  <a:cs typeface="Times New Roman"/>
                </a:defRPr>
              </a:lvl5pPr>
              <a:lvl6pPr marL="1997075" indent="-169863" algn="l" rtl="0" eaLnBrk="0" fontAlgn="base" hangingPunct="0">
                <a:lnSpc>
                  <a:spcPts val="26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SzPct val="100000"/>
                <a:buChar char="–"/>
                <a:defRPr kumimoji="1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6pPr>
              <a:lvl7pPr marL="2454275" indent="-169863" algn="l" rtl="0" eaLnBrk="0" fontAlgn="base" hangingPunct="0">
                <a:lnSpc>
                  <a:spcPts val="26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SzPct val="100000"/>
                <a:buChar char="–"/>
                <a:defRPr kumimoji="1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7pPr>
              <a:lvl8pPr marL="2911475" indent="-169863" algn="l" rtl="0" eaLnBrk="0" fontAlgn="base" hangingPunct="0">
                <a:lnSpc>
                  <a:spcPts val="26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SzPct val="100000"/>
                <a:buChar char="–"/>
                <a:defRPr kumimoji="1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8pPr>
              <a:lvl9pPr marL="3368675" indent="-169863" algn="l" rtl="0" eaLnBrk="0" fontAlgn="base" hangingPunct="0">
                <a:lnSpc>
                  <a:spcPts val="26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SzPct val="100000"/>
                <a:buChar char="–"/>
                <a:defRPr kumimoji="1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9pPr>
            </a:lstStyle>
            <a:p>
              <a:pPr marL="104775" indent="0">
                <a:lnSpc>
                  <a:spcPts val="2400"/>
                </a:lnSpc>
                <a:spcBef>
                  <a:spcPts val="200"/>
                </a:spcBef>
                <a:spcAft>
                  <a:spcPct val="20000"/>
                </a:spcAft>
                <a:buClrTx/>
                <a:buSzPct val="100000"/>
              </a:pPr>
              <a:r>
                <a:rPr lang="en-US" u="sng" dirty="0"/>
                <a:t>Object-oriented programming</a:t>
              </a:r>
              <a:r>
                <a:rPr lang="en-US" dirty="0"/>
                <a:t> (OOP)</a:t>
              </a:r>
            </a:p>
            <a:p>
              <a:pPr marL="104775" indent="0">
                <a:lnSpc>
                  <a:spcPts val="2400"/>
                </a:lnSpc>
                <a:spcBef>
                  <a:spcPts val="200"/>
                </a:spcBef>
                <a:spcAft>
                  <a:spcPct val="20000"/>
                </a:spcAft>
                <a:buClrTx/>
                <a:buSzPct val="100000"/>
              </a:pPr>
              <a:r>
                <a:rPr lang="en-US" dirty="0"/>
                <a:t>A programming technique for </a:t>
              </a:r>
              <a:r>
                <a:rPr lang="en-US" i="1" dirty="0"/>
                <a:t>representing</a:t>
              </a:r>
              <a:r>
                <a:rPr lang="en-US" dirty="0"/>
                <a:t> and </a:t>
              </a:r>
              <a:r>
                <a:rPr lang="en-US" i="1" dirty="0"/>
                <a:t>using</a:t>
              </a:r>
              <a:r>
                <a:rPr lang="en-US" dirty="0"/>
                <a:t> objects.</a:t>
              </a:r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D6542BD5-4EDC-604A-BDB2-E88A8E9F40AE}"/>
                </a:ext>
              </a:extLst>
            </p:cNvPr>
            <p:cNvGrpSpPr/>
            <p:nvPr/>
          </p:nvGrpSpPr>
          <p:grpSpPr>
            <a:xfrm>
              <a:off x="5561993" y="2042123"/>
              <a:ext cx="3506887" cy="2184189"/>
              <a:chOff x="5524058" y="1946769"/>
              <a:chExt cx="3506887" cy="2184189"/>
            </a:xfrm>
          </p:grpSpPr>
          <p:sp>
            <p:nvSpPr>
              <p:cNvPr id="16" name="TextBox 15"/>
              <p:cNvSpPr txBox="1"/>
              <p:nvPr/>
            </p:nvSpPr>
            <p:spPr>
              <a:xfrm>
                <a:off x="5641059" y="2546421"/>
                <a:ext cx="3389886" cy="123110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104775">
                  <a:spcBef>
                    <a:spcPts val="1200"/>
                  </a:spcBef>
                  <a:spcAft>
                    <a:spcPts val="0"/>
                  </a:spcAft>
                  <a:buClr>
                    <a:schemeClr val="tx1"/>
                  </a:buClr>
                  <a:buSzPct val="100000"/>
                </a:pPr>
                <a:r>
                  <a:rPr lang="en-US" sz="1600" i="1" dirty="0">
                    <a:solidFill>
                      <a:srgbClr val="000000"/>
                    </a:solidFill>
                    <a:latin typeface="Times New Roman"/>
                    <a:cs typeface="Times New Roman"/>
                  </a:rPr>
                  <a:t>Type</a:t>
                </a:r>
                <a:r>
                  <a:rPr lang="en-US" sz="1600" dirty="0">
                    <a:solidFill>
                      <a:srgbClr val="000000"/>
                    </a:solidFill>
                    <a:latin typeface="Times New Roman"/>
                    <a:cs typeface="Times New Roman"/>
                  </a:rPr>
                  <a:t> = a set of structured values,</a:t>
                </a:r>
                <a:br>
                  <a:rPr lang="en-US" sz="1600" dirty="0">
                    <a:solidFill>
                      <a:srgbClr val="000000"/>
                    </a:solidFill>
                    <a:latin typeface="Times New Roman"/>
                    <a:cs typeface="Times New Roman"/>
                  </a:rPr>
                </a:br>
                <a:r>
                  <a:rPr lang="en-US" sz="1600" dirty="0">
                    <a:solidFill>
                      <a:srgbClr val="000000"/>
                    </a:solidFill>
                    <a:latin typeface="Times New Roman"/>
                    <a:cs typeface="Times New Roman"/>
                  </a:rPr>
                  <a:t>            and operations on these values</a:t>
                </a:r>
              </a:p>
              <a:p>
                <a:pPr marL="104775">
                  <a:spcBef>
                    <a:spcPts val="1200"/>
                  </a:spcBef>
                  <a:spcAft>
                    <a:spcPts val="0"/>
                  </a:spcAft>
                  <a:buClr>
                    <a:schemeClr val="tx1"/>
                  </a:buClr>
                  <a:buSzPct val="100000"/>
                </a:pPr>
                <a:r>
                  <a:rPr lang="en-US" sz="1600" dirty="0">
                    <a:solidFill>
                      <a:srgbClr val="000000"/>
                    </a:solidFill>
                    <a:latin typeface="Times New Roman"/>
                    <a:cs typeface="Times New Roman"/>
                  </a:rPr>
                  <a:t>The structured values are called </a:t>
                </a:r>
                <a:r>
                  <a:rPr lang="en-US" sz="1600" i="1" dirty="0">
                    <a:solidFill>
                      <a:srgbClr val="000000"/>
                    </a:solidFill>
                    <a:latin typeface="Times New Roman"/>
                    <a:cs typeface="Times New Roman"/>
                  </a:rPr>
                  <a:t>objects</a:t>
                </a:r>
                <a:endParaRPr lang="en-US" sz="1400" i="1" dirty="0">
                  <a:solidFill>
                    <a:srgbClr val="000000"/>
                  </a:solidFill>
                  <a:latin typeface="Times New Roman"/>
                  <a:cs typeface="Times New Roman"/>
                </a:endParaRPr>
              </a:p>
            </p:txBody>
          </p:sp>
          <p:sp>
            <p:nvSpPr>
              <p:cNvPr id="17" name="Right Brace 16"/>
              <p:cNvSpPr/>
              <p:nvPr/>
            </p:nvSpPr>
            <p:spPr bwMode="auto">
              <a:xfrm>
                <a:off x="5524058" y="1946769"/>
                <a:ext cx="234003" cy="2184189"/>
              </a:xfrm>
              <a:prstGeom prst="rightBrace">
                <a:avLst>
                  <a:gd name="adj1" fmla="val 71280"/>
                  <a:gd name="adj2" fmla="val 50000"/>
                </a:avLst>
              </a:prstGeom>
              <a:noFill/>
              <a:ln w="9525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pPr algn="l" rtl="0"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6267645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2B276E-EE68-38A2-DA2B-FFFD30DD2E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Rectangle 3">
            <a:extLst>
              <a:ext uri="{FF2B5EF4-FFF2-40B4-BE49-F238E27FC236}">
                <a16:creationId xmlns:a16="http://schemas.microsoft.com/office/drawing/2014/main" id="{7B6F3DEB-03E4-DB93-29E8-5A38A8F77AB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Bank account abstraction</a:t>
            </a:r>
            <a:endParaRPr kumimoji="0"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A74CE56-DBD2-A5C6-7D74-35C65AE863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3868" y="660738"/>
            <a:ext cx="5517992" cy="5487407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44000" tIns="144000" rIns="0" bIns="0" anchor="t" anchorCtr="0"/>
          <a:lstStyle/>
          <a:p>
            <a:r>
              <a:rPr lang="en-US" sz="1200" dirty="0">
                <a:solidFill>
                  <a:srgbClr val="0048B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Represents a bank account.</a:t>
            </a:r>
          </a:p>
          <a:p>
            <a:r>
              <a:rPr lang="en-US" sz="1200" dirty="0">
                <a:solidFill>
                  <a:srgbClr val="0048B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*  A bank account has an id (an int), an owner (a string), and a balance (a double). */</a:t>
            </a:r>
          </a:p>
          <a:p>
            <a:pPr>
              <a:spcBef>
                <a:spcPts val="3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public class BankAccount {</a:t>
            </a:r>
          </a:p>
          <a:p>
            <a:pPr>
              <a:lnSpc>
                <a:spcPts val="1240"/>
              </a:lnSpc>
              <a:spcBef>
                <a:spcPts val="600"/>
              </a:spcBef>
            </a:pPr>
            <a:r>
              <a:rPr lang="en-US" sz="1200" dirty="0">
                <a:solidFill>
                  <a:srgbClr val="4F76CB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Constructs a new bank account with the given owner and balance. </a:t>
            </a:r>
            <a:b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</a:b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          *   The account id is generated automatically by the constructor.</a:t>
            </a:r>
            <a:endParaRPr lang="en-US" sz="1200" dirty="0">
              <a:solidFill>
                <a:srgbClr val="000000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pPr>
              <a:lnSpc>
                <a:spcPts val="1240"/>
              </a:lnSpc>
            </a:pP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          *   The first constructed account has id=1, the second id=2, and so on.</a:t>
            </a:r>
            <a:r>
              <a:rPr lang="en-US" sz="1200" dirty="0">
                <a:solidFill>
                  <a:srgbClr val="000000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*/</a:t>
            </a:r>
            <a:endParaRPr lang="en-US" sz="1200" dirty="0">
              <a:solidFill>
                <a:srgbClr val="000000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cs typeface="Consolas"/>
              </a:rPr>
              <a:t>public </a:t>
            </a:r>
            <a:r>
              <a:rPr lang="en-US" sz="1200" b="1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BankAccount</a:t>
            </a:r>
            <a:r>
              <a:rPr lang="en-US" sz="1200" dirty="0">
                <a:latin typeface="Consolas"/>
                <a:ea typeface="Consolas"/>
                <a:cs typeface="Consolas"/>
              </a:rPr>
              <a:t>(String owner, double balance)</a:t>
            </a:r>
            <a:endParaRPr lang="en-US" sz="1200" dirty="0">
              <a:solidFill>
                <a:srgbClr val="000000"/>
              </a:solidFill>
              <a:latin typeface="Consolas"/>
              <a:ea typeface="Consolas"/>
              <a:cs typeface="Consolas"/>
            </a:endParaRPr>
          </a:p>
          <a:p>
            <a:pPr>
              <a:spcBef>
                <a:spcPts val="8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Constructs a new bank account with the given owner and a zero balance. */</a:t>
            </a:r>
            <a:endParaRPr lang="en-US" sz="1200" dirty="0">
              <a:solidFill>
                <a:srgbClr val="000000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cs typeface="Consolas"/>
              </a:rPr>
              <a:t>public </a:t>
            </a:r>
            <a:r>
              <a:rPr lang="en-US" sz="1200" b="1" dirty="0">
                <a:latin typeface="Consolas"/>
                <a:cs typeface="Consolas"/>
              </a:rPr>
              <a:t>B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ankAccount</a:t>
            </a:r>
            <a:r>
              <a:rPr lang="en-US" sz="1200" dirty="0">
                <a:latin typeface="Consolas"/>
                <a:ea typeface="Consolas"/>
                <a:cs typeface="Consolas"/>
              </a:rPr>
              <a:t>(String owner)</a:t>
            </a:r>
            <a:endParaRPr lang="en-US" sz="1200" dirty="0">
              <a:solidFill>
                <a:srgbClr val="000000"/>
              </a:solidFill>
              <a:latin typeface="Consolas"/>
              <a:ea typeface="Consolas"/>
              <a:cs typeface="Consolas"/>
            </a:endParaRPr>
          </a:p>
          <a:p>
            <a:pPr>
              <a:spcBef>
                <a:spcPts val="8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Returns the id of this account. */</a:t>
            </a:r>
            <a:endParaRPr lang="en-US" sz="1200" dirty="0">
              <a:solidFill>
                <a:srgbClr val="000000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cs typeface="Consolas"/>
              </a:rPr>
              <a:t>public int </a:t>
            </a:r>
            <a:r>
              <a:rPr lang="en-US" sz="1200" b="1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getId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()</a:t>
            </a:r>
          </a:p>
          <a:p>
            <a:pPr>
              <a:spcBef>
                <a:spcPts val="8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Returns the owner of this account. */</a:t>
            </a:r>
            <a:endParaRPr lang="en-US" sz="1200" dirty="0">
              <a:solidFill>
                <a:srgbClr val="000000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cs typeface="Consolas"/>
              </a:rPr>
              <a:t>public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 String </a:t>
            </a:r>
            <a:r>
              <a:rPr lang="en-US" sz="1200" b="1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getOwner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()	</a:t>
            </a:r>
          </a:p>
          <a:p>
            <a:pPr>
              <a:spcBef>
                <a:spcPts val="8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Returns the balance of this account. */</a:t>
            </a:r>
            <a:endParaRPr lang="en-US" sz="1200" dirty="0">
              <a:solidFill>
                <a:srgbClr val="000000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cs typeface="Consolas"/>
              </a:rPr>
              <a:t>public double </a:t>
            </a:r>
            <a:r>
              <a:rPr lang="en-US" sz="1200" b="1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getBalance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()</a:t>
            </a:r>
          </a:p>
          <a:p>
            <a:pPr>
              <a:spcBef>
                <a:spcPts val="8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Handles a deposit of sum to this account. */</a:t>
            </a:r>
            <a:endParaRPr lang="en-US" sz="1200" dirty="0">
              <a:solidFill>
                <a:srgbClr val="000000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cs typeface="Consolas"/>
              </a:rPr>
              <a:t>public void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deposit</a:t>
            </a:r>
            <a:r>
              <a:rPr lang="en-US" sz="1200" dirty="0">
                <a:latin typeface="Consolas"/>
                <a:ea typeface="Consolas"/>
                <a:cs typeface="Consolas"/>
              </a:rPr>
              <a:t>(double sum)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	</a:t>
            </a:r>
          </a:p>
          <a:p>
            <a:pPr>
              <a:spcBef>
                <a:spcPts val="8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Handles a withdrawal of sum from this account. */</a:t>
            </a:r>
            <a:endParaRPr lang="en-US" sz="1200" dirty="0">
              <a:solidFill>
                <a:srgbClr val="000000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cs typeface="Consolas"/>
              </a:rPr>
              <a:t>public void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withdraw</a:t>
            </a:r>
            <a:r>
              <a:rPr lang="en-US" sz="1200" dirty="0">
                <a:latin typeface="Consolas"/>
                <a:ea typeface="Consolas"/>
                <a:cs typeface="Consolas"/>
              </a:rPr>
              <a:t>(double sum)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		</a:t>
            </a:r>
          </a:p>
          <a:p>
            <a:pPr>
              <a:spcBef>
                <a:spcPts val="8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Handles a transfer of sum from this account to the other account. */</a:t>
            </a:r>
            <a:endParaRPr lang="en-US" sz="1200" dirty="0">
              <a:solidFill>
                <a:srgbClr val="000000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cs typeface="Consolas"/>
              </a:rPr>
              <a:t>public void </a:t>
            </a:r>
            <a:r>
              <a:rPr lang="en-US" sz="1200" b="1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transferTo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(</a:t>
            </a:r>
            <a:r>
              <a:rPr lang="en-US" sz="1200" dirty="0">
                <a:latin typeface="Consolas"/>
                <a:ea typeface="Consolas"/>
                <a:cs typeface="Consolas"/>
              </a:rPr>
              <a:t>BankAccount other, double sum)</a:t>
            </a:r>
            <a:endParaRPr lang="en-US" sz="1200" dirty="0">
              <a:solidFill>
                <a:srgbClr val="000000"/>
              </a:solidFill>
              <a:latin typeface="Consolas"/>
              <a:ea typeface="Consolas"/>
              <a:cs typeface="Consolas"/>
            </a:endParaRPr>
          </a:p>
          <a:p>
            <a:pPr>
              <a:spcBef>
                <a:spcPts val="8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Returns the data of this bank account </a:t>
            </a:r>
            <a:endParaRPr lang="en-US" sz="1200" dirty="0">
              <a:solidFill>
                <a:srgbClr val="000000"/>
              </a:solidFill>
              <a:latin typeface="Consolas"/>
              <a:ea typeface="Consolas"/>
              <a:cs typeface="Consolas"/>
            </a:endParaRP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cs typeface="Consolas"/>
              </a:rPr>
              <a:t>public String </a:t>
            </a:r>
            <a:r>
              <a:rPr lang="en-US" sz="1200" b="1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toString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()</a:t>
            </a:r>
          </a:p>
          <a:p>
            <a:pPr>
              <a:spcBef>
                <a:spcPts val="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...</a:t>
            </a: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}</a:t>
            </a:r>
          </a:p>
          <a:p>
            <a:endParaRPr lang="en-US" sz="1400" dirty="0">
              <a:solidFill>
                <a:srgbClr val="000000"/>
              </a:solidFill>
              <a:latin typeface="Consolas"/>
              <a:ea typeface="Consolas"/>
              <a:cs typeface="Consolas"/>
            </a:endParaRP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A2E0084D-6C98-8688-6A99-F28EF6681873}"/>
              </a:ext>
            </a:extLst>
          </p:cNvPr>
          <p:cNvSpPr/>
          <p:nvPr/>
        </p:nvSpPr>
        <p:spPr bwMode="auto">
          <a:xfrm>
            <a:off x="5622965" y="709855"/>
            <a:ext cx="375357" cy="23051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ＭＳ Ｐゴシック" charset="-128"/>
                <a:cs typeface="Times New Roman" panose="02020603050405020304" pitchFamily="18" charset="0"/>
              </a:rPr>
              <a:t>API</a:t>
            </a:r>
          </a:p>
        </p:txBody>
      </p:sp>
    </p:spTree>
    <p:extLst>
      <p:ext uri="{BB962C8B-B14F-4D97-AF65-F5344CB8AC3E}">
        <p14:creationId xmlns:p14="http://schemas.microsoft.com/office/powerpoint/2010/main" val="76574648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4EAF84-C64E-D149-661C-AE68FFC3ED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DFEA676-D99E-F174-FD9E-EF7E225B9E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3868" y="660738"/>
            <a:ext cx="5517992" cy="5487407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44000" tIns="144000" rIns="0" bIns="0" anchor="t" anchorCtr="0"/>
          <a:lstStyle/>
          <a:p>
            <a:r>
              <a:rPr lang="en-US" sz="1200" dirty="0">
                <a:solidFill>
                  <a:srgbClr val="0048B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Represents a bank account.</a:t>
            </a:r>
          </a:p>
          <a:p>
            <a:r>
              <a:rPr lang="en-US" sz="1200" dirty="0">
                <a:solidFill>
                  <a:srgbClr val="0048B7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*  A bank account has an id (an int), an owner (a string), and a balance (a double). */</a:t>
            </a:r>
          </a:p>
          <a:p>
            <a:pPr>
              <a:spcBef>
                <a:spcPts val="300"/>
              </a:spcBef>
            </a:pPr>
            <a:r>
              <a:rPr lang="en-US" sz="1200" dirty="0">
                <a:latin typeface="Consolas"/>
                <a:ea typeface="Consolas"/>
                <a:cs typeface="Consolas"/>
              </a:rPr>
              <a:t>public class BankAccount {</a:t>
            </a:r>
          </a:p>
          <a:p>
            <a:pPr>
              <a:lnSpc>
                <a:spcPts val="1240"/>
              </a:lnSpc>
              <a:spcBef>
                <a:spcPts val="600"/>
              </a:spcBef>
            </a:pPr>
            <a:r>
              <a:rPr lang="en-US" sz="1200" dirty="0">
                <a:solidFill>
                  <a:srgbClr val="4F76CB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Constructs a new bank account with the given owner and balance. </a:t>
            </a:r>
            <a:b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</a:b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          *   The account id is generated automatically by the constructor.</a:t>
            </a:r>
            <a:endParaRPr lang="en-US" sz="1200" dirty="0">
              <a:solidFill>
                <a:srgbClr val="000000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pPr>
              <a:lnSpc>
                <a:spcPts val="1240"/>
              </a:lnSpc>
            </a:pP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          *   The first constructed account has id=1, the second id=2, and so on.</a:t>
            </a:r>
            <a:r>
              <a:rPr lang="en-US" sz="1200" dirty="0">
                <a:solidFill>
                  <a:srgbClr val="000000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*/</a:t>
            </a:r>
            <a:endParaRPr lang="en-US" sz="1200" dirty="0">
              <a:solidFill>
                <a:srgbClr val="000000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cs typeface="Consolas"/>
              </a:rPr>
              <a:t>public </a:t>
            </a:r>
            <a:r>
              <a:rPr lang="en-US" sz="1200" b="1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BankAccount</a:t>
            </a:r>
            <a:r>
              <a:rPr lang="en-US" sz="1200" dirty="0">
                <a:latin typeface="Consolas"/>
                <a:ea typeface="Consolas"/>
                <a:cs typeface="Consolas"/>
              </a:rPr>
              <a:t>(String owner, double balance)</a:t>
            </a:r>
            <a:endParaRPr lang="en-US" sz="1200" dirty="0">
              <a:solidFill>
                <a:srgbClr val="000000"/>
              </a:solidFill>
              <a:latin typeface="Consolas"/>
              <a:ea typeface="Consolas"/>
              <a:cs typeface="Consolas"/>
            </a:endParaRPr>
          </a:p>
          <a:p>
            <a:pPr>
              <a:spcBef>
                <a:spcPts val="8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Constructs a new bank account with the given owner and a zero balance. */</a:t>
            </a:r>
            <a:endParaRPr lang="en-US" sz="1200" dirty="0">
              <a:solidFill>
                <a:srgbClr val="000000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cs typeface="Consolas"/>
              </a:rPr>
              <a:t>public </a:t>
            </a:r>
            <a:r>
              <a:rPr lang="en-US" sz="1200" b="1" dirty="0">
                <a:latin typeface="Consolas"/>
                <a:cs typeface="Consolas"/>
              </a:rPr>
              <a:t>B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ankAccount</a:t>
            </a:r>
            <a:r>
              <a:rPr lang="en-US" sz="1200" dirty="0">
                <a:latin typeface="Consolas"/>
                <a:ea typeface="Consolas"/>
                <a:cs typeface="Consolas"/>
              </a:rPr>
              <a:t>(String owner)</a:t>
            </a:r>
            <a:endParaRPr lang="en-US" sz="1200" dirty="0">
              <a:solidFill>
                <a:srgbClr val="000000"/>
              </a:solidFill>
              <a:latin typeface="Consolas"/>
              <a:ea typeface="Consolas"/>
              <a:cs typeface="Consolas"/>
            </a:endParaRPr>
          </a:p>
          <a:p>
            <a:pPr>
              <a:spcBef>
                <a:spcPts val="8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Returns the id of this account. */</a:t>
            </a:r>
            <a:endParaRPr lang="en-US" sz="1200" dirty="0">
              <a:solidFill>
                <a:srgbClr val="000000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cs typeface="Consolas"/>
              </a:rPr>
              <a:t>public int </a:t>
            </a:r>
            <a:r>
              <a:rPr lang="en-US" sz="1200" b="1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getId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()</a:t>
            </a:r>
          </a:p>
          <a:p>
            <a:pPr>
              <a:spcBef>
                <a:spcPts val="8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Returns the owner of this account. */</a:t>
            </a:r>
            <a:endParaRPr lang="en-US" sz="1200" dirty="0">
              <a:solidFill>
                <a:srgbClr val="000000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cs typeface="Consolas"/>
              </a:rPr>
              <a:t>public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ea typeface="Consolas"/>
                <a:cs typeface="Consolas"/>
              </a:rPr>
              <a:t> String </a:t>
            </a:r>
            <a:r>
              <a:rPr lang="en-US" sz="1200" b="1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getOwner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()	</a:t>
            </a:r>
          </a:p>
          <a:p>
            <a:pPr>
              <a:spcBef>
                <a:spcPts val="8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Returns the balance of this account. */</a:t>
            </a:r>
            <a:endParaRPr lang="en-US" sz="1200" dirty="0">
              <a:solidFill>
                <a:srgbClr val="000000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cs typeface="Consolas"/>
              </a:rPr>
              <a:t>public double </a:t>
            </a:r>
            <a:r>
              <a:rPr lang="en-US" sz="1200" b="1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getBalance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()</a:t>
            </a:r>
          </a:p>
          <a:p>
            <a:pPr>
              <a:spcBef>
                <a:spcPts val="8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Handles a deposit of sum to this account. */</a:t>
            </a:r>
            <a:endParaRPr lang="en-US" sz="1200" dirty="0">
              <a:solidFill>
                <a:srgbClr val="000000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cs typeface="Consolas"/>
              </a:rPr>
              <a:t>public void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deposit</a:t>
            </a:r>
            <a:r>
              <a:rPr lang="en-US" sz="1200" dirty="0">
                <a:latin typeface="Consolas"/>
                <a:ea typeface="Consolas"/>
                <a:cs typeface="Consolas"/>
              </a:rPr>
              <a:t>(double sum)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	</a:t>
            </a:r>
          </a:p>
          <a:p>
            <a:pPr>
              <a:spcBef>
                <a:spcPts val="8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Handles a withdrawal of sum from this account. */</a:t>
            </a:r>
            <a:endParaRPr lang="en-US" sz="1200" dirty="0">
              <a:solidFill>
                <a:srgbClr val="000000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cs typeface="Consolas"/>
              </a:rPr>
              <a:t>public void </a:t>
            </a:r>
            <a:r>
              <a:rPr lang="en-US" sz="1200" b="1" dirty="0">
                <a:latin typeface="Consolas"/>
                <a:ea typeface="Consolas"/>
                <a:cs typeface="Consolas"/>
              </a:rPr>
              <a:t>withdraw</a:t>
            </a:r>
            <a:r>
              <a:rPr lang="en-US" sz="1200" dirty="0">
                <a:latin typeface="Consolas"/>
                <a:ea typeface="Consolas"/>
                <a:cs typeface="Consolas"/>
              </a:rPr>
              <a:t>(double sum)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		</a:t>
            </a:r>
          </a:p>
          <a:p>
            <a:pPr>
              <a:spcBef>
                <a:spcPts val="8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Handles a transfer of sum from this account to the other account. */</a:t>
            </a:r>
            <a:endParaRPr lang="en-US" sz="1200" dirty="0">
              <a:solidFill>
                <a:srgbClr val="000000"/>
              </a:solidFill>
              <a:latin typeface="Times New Roman" panose="02020603050405020304" pitchFamily="18" charset="0"/>
              <a:ea typeface="Consolas"/>
              <a:cs typeface="Times New Roman" panose="02020603050405020304" pitchFamily="18" charset="0"/>
            </a:endParaRP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cs typeface="Consolas"/>
              </a:rPr>
              <a:t>public void </a:t>
            </a:r>
            <a:r>
              <a:rPr lang="en-US" sz="1200" b="1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transferTo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(</a:t>
            </a:r>
            <a:r>
              <a:rPr lang="en-US" sz="1200" dirty="0">
                <a:latin typeface="Consolas"/>
                <a:ea typeface="Consolas"/>
                <a:cs typeface="Consolas"/>
              </a:rPr>
              <a:t>BankAccount other, double sum)</a:t>
            </a:r>
            <a:endParaRPr lang="en-US" sz="1200" dirty="0">
              <a:solidFill>
                <a:srgbClr val="000000"/>
              </a:solidFill>
              <a:latin typeface="Consolas"/>
              <a:ea typeface="Consolas"/>
              <a:cs typeface="Consolas"/>
            </a:endParaRPr>
          </a:p>
          <a:p>
            <a:pPr>
              <a:spcBef>
                <a:spcPts val="8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rgbClr val="4F76CB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rPr>
              <a:t>/** Returns the data of this bank account </a:t>
            </a:r>
            <a:endParaRPr lang="en-US" sz="1200" dirty="0">
              <a:solidFill>
                <a:srgbClr val="000000"/>
              </a:solidFill>
              <a:latin typeface="Consolas"/>
              <a:ea typeface="Consolas"/>
              <a:cs typeface="Consolas"/>
            </a:endParaRP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</a:t>
            </a:r>
            <a:r>
              <a:rPr lang="en-US" sz="1200" dirty="0">
                <a:solidFill>
                  <a:schemeClr val="bg1">
                    <a:lumMod val="50000"/>
                  </a:schemeClr>
                </a:solidFill>
                <a:latin typeface="Consolas"/>
                <a:cs typeface="Consolas"/>
              </a:rPr>
              <a:t>public String </a:t>
            </a:r>
            <a:r>
              <a:rPr lang="en-US" sz="1200" b="1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toString</a:t>
            </a: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()</a:t>
            </a:r>
          </a:p>
          <a:p>
            <a:pPr>
              <a:spcBef>
                <a:spcPts val="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    ...</a:t>
            </a:r>
          </a:p>
          <a:p>
            <a:pPr>
              <a:lnSpc>
                <a:spcPts val="1200"/>
              </a:lnSpc>
              <a:spcBef>
                <a:spcPts val="100"/>
              </a:spcBef>
            </a:pPr>
            <a:r>
              <a: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rPr>
              <a:t>}</a:t>
            </a:r>
          </a:p>
          <a:p>
            <a:endParaRPr lang="en-US" sz="1400" dirty="0">
              <a:solidFill>
                <a:srgbClr val="000000"/>
              </a:solidFill>
              <a:latin typeface="Consolas"/>
              <a:ea typeface="Consolas"/>
              <a:cs typeface="Consolas"/>
            </a:endParaRP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EF11CC92-97C1-0BA2-0F70-E27AD2D6BB10}"/>
              </a:ext>
            </a:extLst>
          </p:cNvPr>
          <p:cNvSpPr/>
          <p:nvPr/>
        </p:nvSpPr>
        <p:spPr bwMode="auto">
          <a:xfrm>
            <a:off x="5622965" y="709855"/>
            <a:ext cx="375357" cy="23051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ＭＳ Ｐゴシック" charset="-128"/>
                <a:cs typeface="Times New Roman" panose="02020603050405020304" pitchFamily="18" charset="0"/>
              </a:rPr>
              <a:t>API</a:t>
            </a:r>
          </a:p>
        </p:txBody>
      </p:sp>
      <p:sp>
        <p:nvSpPr>
          <p:cNvPr id="17411" name="Rectangle 3">
            <a:extLst>
              <a:ext uri="{FF2B5EF4-FFF2-40B4-BE49-F238E27FC236}">
                <a16:creationId xmlns:a16="http://schemas.microsoft.com/office/drawing/2014/main" id="{60B75B3E-7939-C55A-1A5F-3EE1AD8E26C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Banking methods</a:t>
            </a:r>
            <a:endParaRPr kumimoji="0" lang="en-US" dirty="0"/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96B0502C-B406-7421-CA33-391C3FE61318}"/>
              </a:ext>
            </a:extLst>
          </p:cNvPr>
          <p:cNvSpPr/>
          <p:nvPr/>
        </p:nvSpPr>
        <p:spPr bwMode="auto">
          <a:xfrm>
            <a:off x="485859" y="4395395"/>
            <a:ext cx="506719" cy="334536"/>
          </a:xfrm>
          <a:prstGeom prst="rightArrow">
            <a:avLst/>
          </a:prstGeom>
          <a:solidFill>
            <a:schemeClr val="tx2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mic Sans MS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9" name="Right Arrow 8">
            <a:extLst>
              <a:ext uri="{FF2B5EF4-FFF2-40B4-BE49-F238E27FC236}">
                <a16:creationId xmlns:a16="http://schemas.microsoft.com/office/drawing/2014/main" id="{49649344-FC72-5D5D-5469-7DB023284B16}"/>
              </a:ext>
            </a:extLst>
          </p:cNvPr>
          <p:cNvSpPr/>
          <p:nvPr/>
        </p:nvSpPr>
        <p:spPr bwMode="auto">
          <a:xfrm>
            <a:off x="485859" y="4891924"/>
            <a:ext cx="506719" cy="334536"/>
          </a:xfrm>
          <a:prstGeom prst="rightArrow">
            <a:avLst/>
          </a:prstGeom>
          <a:solidFill>
            <a:schemeClr val="tx2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mic Sans MS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30FEE0E4-6840-A9E4-9AF9-14652ADFECEC}"/>
              </a:ext>
            </a:extLst>
          </p:cNvPr>
          <p:cNvSpPr/>
          <p:nvPr/>
        </p:nvSpPr>
        <p:spPr bwMode="auto">
          <a:xfrm>
            <a:off x="485859" y="3949133"/>
            <a:ext cx="506719" cy="334536"/>
          </a:xfrm>
          <a:prstGeom prst="rightArrow">
            <a:avLst/>
          </a:prstGeom>
          <a:solidFill>
            <a:schemeClr val="tx2"/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mic Sans MS" charset="0"/>
              <a:ea typeface="ＭＳ Ｐゴシック" charset="-128"/>
              <a:cs typeface="ＭＳ Ｐゴシック" charset="-128"/>
            </a:endParaRPr>
          </a:p>
        </p:txBody>
      </p:sp>
      <p:sp>
        <p:nvSpPr>
          <p:cNvPr id="14" name="AutoShape 7">
            <a:extLst>
              <a:ext uri="{FF2B5EF4-FFF2-40B4-BE49-F238E27FC236}">
                <a16:creationId xmlns:a16="http://schemas.microsoft.com/office/drawing/2014/main" id="{F54ABA86-A5A8-49C5-85E0-D617AA20EDC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01908" y="3938381"/>
            <a:ext cx="1047020" cy="1248564"/>
          </a:xfrm>
          <a:prstGeom prst="roundRect">
            <a:avLst>
              <a:gd name="adj" fmla="val 16667"/>
            </a:avLst>
          </a:prstGeom>
          <a:solidFill>
            <a:srgbClr val="FFF6E4"/>
          </a:solidFill>
          <a:ln>
            <a:noFill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46800" rIns="72000" rtlCol="0" anchor="ctr" anchorCtr="0"/>
          <a:lstStyle/>
          <a:p>
            <a:pPr>
              <a:lnSpc>
                <a:spcPts val="1880"/>
              </a:lnSpc>
              <a:spcBef>
                <a:spcPts val="400"/>
              </a:spcBef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Banking methods</a:t>
            </a:r>
          </a:p>
        </p:txBody>
      </p:sp>
    </p:spTree>
    <p:extLst>
      <p:ext uri="{BB962C8B-B14F-4D97-AF65-F5344CB8AC3E}">
        <p14:creationId xmlns:p14="http://schemas.microsoft.com/office/powerpoint/2010/main" val="377940409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D1DF6D-EB34-F46E-9877-5C710337BA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BCE2A274-9A55-1A7A-C3BB-1D5A2902F2CD}"/>
              </a:ext>
            </a:extLst>
          </p:cNvPr>
          <p:cNvGrpSpPr/>
          <p:nvPr/>
        </p:nvGrpSpPr>
        <p:grpSpPr>
          <a:xfrm>
            <a:off x="613098" y="660738"/>
            <a:ext cx="5517992" cy="2701701"/>
            <a:chOff x="650693" y="769517"/>
            <a:chExt cx="5517992" cy="2701701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A0B7805-B34B-C264-6597-C715E560C1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0693" y="769517"/>
              <a:ext cx="5517992" cy="2701701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rgbClr val="293973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144000" rIns="0" bIns="0" anchor="t" anchorCtr="0"/>
            <a:lstStyle/>
            <a:p>
              <a:r>
                <a:rPr lang="en-US" sz="1200" dirty="0">
                  <a:solidFill>
                    <a:srgbClr val="0048B7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/** Represents a bank account.</a:t>
              </a:r>
            </a:p>
            <a:p>
              <a:r>
                <a:rPr lang="en-US" sz="1200" dirty="0">
                  <a:solidFill>
                    <a:srgbClr val="0048B7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*  A bank account has an id (an int), an owner (a string), and a balance (a double). */</a:t>
              </a:r>
            </a:p>
            <a:p>
              <a:pPr>
                <a:spcBef>
                  <a:spcPts val="300"/>
                </a:spcBef>
              </a:pPr>
              <a:r>
                <a:rPr lang="en-US" sz="1200" dirty="0">
                  <a:latin typeface="Consolas"/>
                  <a:ea typeface="Consolas"/>
                  <a:cs typeface="Consolas"/>
                </a:rPr>
                <a:t>public class BankAccount {</a:t>
              </a:r>
            </a:p>
            <a:p>
              <a:pPr>
                <a:lnSpc>
                  <a:spcPts val="1240"/>
                </a:lnSpc>
                <a:spcBef>
                  <a:spcPts val="600"/>
                </a:spcBef>
              </a:pPr>
              <a:r>
                <a:rPr lang="en-US" sz="1200" dirty="0">
                  <a:solidFill>
                    <a:srgbClr val="4F76CB"/>
                  </a:solidFill>
                  <a:latin typeface="Consolas"/>
                  <a:ea typeface="Consolas"/>
                  <a:cs typeface="Consolas"/>
                </a:rPr>
                <a:t>    </a:t>
              </a:r>
              <a:r>
                <a:rPr lang="en-US" sz="1200" dirty="0">
                  <a:solidFill>
                    <a:srgbClr val="006600"/>
                  </a:solidFill>
                  <a:latin typeface="Times New Roman" panose="02020603050405020304" pitchFamily="18" charset="0"/>
                  <a:ea typeface="Consolas"/>
                  <a:cs typeface="Times New Roman" panose="02020603050405020304" pitchFamily="18" charset="0"/>
                </a:rPr>
                <a:t>// Constructors, getters, setters, typically come here</a:t>
              </a:r>
              <a:r>
                <a:rPr lang="en-US" sz="1200" dirty="0">
                  <a:solidFill>
                    <a:srgbClr val="006600"/>
                  </a:solidFill>
                  <a:latin typeface="Consolas"/>
                  <a:ea typeface="Consolas"/>
                  <a:cs typeface="Consolas"/>
                </a:rPr>
                <a:t> </a:t>
              </a:r>
              <a:r>
                <a:rPr lang="en-US" sz="1200" dirty="0">
                  <a:solidFill>
                    <a:srgbClr val="000000"/>
                  </a:solidFill>
                  <a:latin typeface="Consolas"/>
                  <a:ea typeface="Consolas"/>
                  <a:cs typeface="Consolas"/>
                </a:rPr>
                <a:t>	</a:t>
              </a:r>
            </a:p>
            <a:p>
              <a:pPr>
                <a:lnSpc>
                  <a:spcPts val="1240"/>
                </a:lnSpc>
                <a:spcBef>
                  <a:spcPts val="600"/>
                </a:spcBef>
              </a:pPr>
              <a:r>
                <a:rPr lang="en-US" sz="1200" dirty="0">
                  <a:solidFill>
                    <a:srgbClr val="000000"/>
                  </a:solidFill>
                  <a:latin typeface="Consolas"/>
                  <a:ea typeface="Consolas"/>
                  <a:cs typeface="Consolas"/>
                </a:rPr>
                <a:t>    </a:t>
              </a:r>
              <a:r>
                <a:rPr lang="en-US" sz="1200" dirty="0">
                  <a:solidFill>
                    <a:srgbClr val="4F76CB"/>
                  </a:solidFill>
                  <a:latin typeface="Times New Roman" panose="02020603050405020304" pitchFamily="18" charset="0"/>
                  <a:ea typeface="Consolas"/>
                  <a:cs typeface="Times New Roman" panose="02020603050405020304" pitchFamily="18" charset="0"/>
                </a:rPr>
                <a:t>/** Handles a deposit of sum to this account. */</a:t>
              </a:r>
              <a:endParaRPr lang="en-US" sz="1200" dirty="0">
                <a:solidFill>
                  <a:srgbClr val="000000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endParaRPr>
            </a:p>
            <a:p>
              <a:pPr>
                <a:lnSpc>
                  <a:spcPts val="1200"/>
                </a:lnSpc>
                <a:spcBef>
                  <a:spcPts val="100"/>
                </a:spcBef>
              </a:pPr>
              <a:r>
                <a:rPr lang="en-US" sz="1200" dirty="0">
                  <a:solidFill>
                    <a:srgbClr val="000000"/>
                  </a:solidFill>
                  <a:latin typeface="Consolas"/>
                  <a:ea typeface="Consolas"/>
                  <a:cs typeface="Consolas"/>
                </a:rPr>
                <a:t>    </a:t>
              </a: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Consolas"/>
                  <a:cs typeface="Consolas"/>
                </a:rPr>
                <a:t>public void </a:t>
              </a:r>
              <a:r>
                <a:rPr lang="en-US" sz="1200" b="1" dirty="0">
                  <a:latin typeface="Consolas"/>
                  <a:ea typeface="Consolas"/>
                  <a:cs typeface="Consolas"/>
                </a:rPr>
                <a:t>deposit</a:t>
              </a:r>
              <a:r>
                <a:rPr lang="en-US" sz="1200" dirty="0">
                  <a:latin typeface="Consolas"/>
                  <a:ea typeface="Consolas"/>
                  <a:cs typeface="Consolas"/>
                </a:rPr>
                <a:t>(double sum)</a:t>
              </a:r>
              <a:r>
                <a:rPr lang="en-US" sz="1200" dirty="0">
                  <a:solidFill>
                    <a:srgbClr val="000000"/>
                  </a:solidFill>
                  <a:latin typeface="Consolas"/>
                  <a:ea typeface="Consolas"/>
                  <a:cs typeface="Consolas"/>
                </a:rPr>
                <a:t>	</a:t>
              </a:r>
            </a:p>
            <a:p>
              <a:pPr>
                <a:spcBef>
                  <a:spcPts val="800"/>
                </a:spcBef>
              </a:pPr>
              <a:r>
                <a:rPr lang="en-US" sz="1200" dirty="0">
                  <a:solidFill>
                    <a:srgbClr val="000000"/>
                  </a:solidFill>
                  <a:latin typeface="Consolas"/>
                  <a:ea typeface="Consolas"/>
                  <a:cs typeface="Consolas"/>
                </a:rPr>
                <a:t>    </a:t>
              </a:r>
              <a:r>
                <a:rPr lang="en-US" sz="1200" dirty="0">
                  <a:solidFill>
                    <a:srgbClr val="4F76CB"/>
                  </a:solidFill>
                  <a:latin typeface="Times New Roman" panose="02020603050405020304" pitchFamily="18" charset="0"/>
                  <a:ea typeface="Consolas"/>
                  <a:cs typeface="Times New Roman" panose="02020603050405020304" pitchFamily="18" charset="0"/>
                </a:rPr>
                <a:t>/** Handles a withdrawal of sum from this account. */</a:t>
              </a:r>
              <a:endParaRPr lang="en-US" sz="1200" dirty="0">
                <a:solidFill>
                  <a:srgbClr val="000000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endParaRPr>
            </a:p>
            <a:p>
              <a:pPr>
                <a:lnSpc>
                  <a:spcPts val="1200"/>
                </a:lnSpc>
                <a:spcBef>
                  <a:spcPts val="100"/>
                </a:spcBef>
              </a:pPr>
              <a:r>
                <a:rPr lang="en-US" sz="1200" dirty="0">
                  <a:solidFill>
                    <a:srgbClr val="000000"/>
                  </a:solidFill>
                  <a:latin typeface="Consolas"/>
                  <a:ea typeface="Consolas"/>
                  <a:cs typeface="Consolas"/>
                </a:rPr>
                <a:t>    </a:t>
              </a: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Consolas"/>
                  <a:cs typeface="Consolas"/>
                </a:rPr>
                <a:t>public void </a:t>
              </a:r>
              <a:r>
                <a:rPr lang="en-US" sz="1200" b="1" dirty="0">
                  <a:latin typeface="Consolas"/>
                  <a:ea typeface="Consolas"/>
                  <a:cs typeface="Consolas"/>
                </a:rPr>
                <a:t>withdraw</a:t>
              </a:r>
              <a:r>
                <a:rPr lang="en-US" sz="1200" dirty="0">
                  <a:latin typeface="Consolas"/>
                  <a:ea typeface="Consolas"/>
                  <a:cs typeface="Consolas"/>
                </a:rPr>
                <a:t>(double sum)</a:t>
              </a:r>
              <a:r>
                <a:rPr lang="en-US" sz="1200" dirty="0">
                  <a:solidFill>
                    <a:srgbClr val="000000"/>
                  </a:solidFill>
                  <a:latin typeface="Consolas"/>
                  <a:ea typeface="Consolas"/>
                  <a:cs typeface="Consolas"/>
                </a:rPr>
                <a:t>		</a:t>
              </a:r>
            </a:p>
            <a:p>
              <a:pPr>
                <a:spcBef>
                  <a:spcPts val="800"/>
                </a:spcBef>
              </a:pPr>
              <a:r>
                <a:rPr lang="en-US" sz="1200" dirty="0">
                  <a:solidFill>
                    <a:srgbClr val="000000"/>
                  </a:solidFill>
                  <a:latin typeface="Consolas"/>
                  <a:ea typeface="Consolas"/>
                  <a:cs typeface="Consolas"/>
                </a:rPr>
                <a:t>    </a:t>
              </a:r>
              <a:r>
                <a:rPr lang="en-US" sz="1200" dirty="0">
                  <a:solidFill>
                    <a:srgbClr val="4F76CB"/>
                  </a:solidFill>
                  <a:latin typeface="Times New Roman" panose="02020603050405020304" pitchFamily="18" charset="0"/>
                  <a:ea typeface="Consolas"/>
                  <a:cs typeface="Times New Roman" panose="02020603050405020304" pitchFamily="18" charset="0"/>
                </a:rPr>
                <a:t>/** Handles a transfer of sum from this account to the other account. */</a:t>
              </a:r>
              <a:endParaRPr lang="en-US" sz="1200" dirty="0">
                <a:solidFill>
                  <a:srgbClr val="000000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endParaRPr>
            </a:p>
            <a:p>
              <a:pPr>
                <a:lnSpc>
                  <a:spcPts val="1200"/>
                </a:lnSpc>
                <a:spcBef>
                  <a:spcPts val="100"/>
                </a:spcBef>
              </a:pPr>
              <a:r>
                <a:rPr lang="en-US" sz="120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    </a:t>
              </a: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Consolas"/>
                  <a:cs typeface="Consolas"/>
                </a:rPr>
                <a:t>public void </a:t>
              </a:r>
              <a:r>
                <a:rPr lang="en-US" sz="1200" b="1" dirty="0">
                  <a:solidFill>
                    <a:srgbClr val="000000"/>
                  </a:solidFill>
                  <a:latin typeface="Consolas"/>
                  <a:ea typeface="Consolas"/>
                  <a:cs typeface="Consolas"/>
                </a:rPr>
                <a:t>transferTo</a:t>
              </a:r>
              <a:r>
                <a:rPr lang="en-US" sz="1200" dirty="0">
                  <a:solidFill>
                    <a:srgbClr val="000000"/>
                  </a:solidFill>
                  <a:latin typeface="Consolas"/>
                  <a:ea typeface="Consolas"/>
                  <a:cs typeface="Consolas"/>
                </a:rPr>
                <a:t>(</a:t>
              </a:r>
              <a:r>
                <a:rPr lang="en-US" sz="1200" dirty="0">
                  <a:latin typeface="Consolas"/>
                  <a:ea typeface="Consolas"/>
                  <a:cs typeface="Consolas"/>
                </a:rPr>
                <a:t>BankAccount other, double sum)</a:t>
              </a:r>
              <a:endPara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endParaRPr>
            </a:p>
            <a:p>
              <a:pPr>
                <a:lnSpc>
                  <a:spcPts val="1200"/>
                </a:lnSpc>
                <a:spcBef>
                  <a:spcPts val="100"/>
                </a:spcBef>
              </a:pPr>
              <a:r>
                <a:rPr lang="en-US" sz="1200" dirty="0">
                  <a:solidFill>
                    <a:srgbClr val="000000"/>
                  </a:solidFill>
                  <a:latin typeface="Consolas"/>
                  <a:ea typeface="Consolas"/>
                  <a:cs typeface="Consolas"/>
                </a:rPr>
                <a:t>    ...</a:t>
              </a:r>
            </a:p>
            <a:p>
              <a:pPr>
                <a:lnSpc>
                  <a:spcPts val="1200"/>
                </a:lnSpc>
                <a:spcBef>
                  <a:spcPts val="100"/>
                </a:spcBef>
              </a:pPr>
              <a:r>
                <a:rPr lang="en-US" sz="1200" dirty="0">
                  <a:solidFill>
                    <a:srgbClr val="000000"/>
                  </a:solidFill>
                  <a:latin typeface="Consolas"/>
                  <a:ea typeface="Consolas"/>
                  <a:cs typeface="Consolas"/>
                </a:rPr>
                <a:t>}</a:t>
              </a:r>
            </a:p>
            <a:p>
              <a:endParaRPr lang="en-US" sz="1400" dirty="0">
                <a:solidFill>
                  <a:srgbClr val="000000"/>
                </a:solidFill>
                <a:latin typeface="Consolas"/>
                <a:ea typeface="Consolas"/>
                <a:cs typeface="Consolas"/>
              </a:endParaRPr>
            </a:p>
          </p:txBody>
        </p:sp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B4F41BFE-556F-D0A8-52B9-F1C6E098899B}"/>
                </a:ext>
              </a:extLst>
            </p:cNvPr>
            <p:cNvSpPr/>
            <p:nvPr/>
          </p:nvSpPr>
          <p:spPr bwMode="auto">
            <a:xfrm>
              <a:off x="5659790" y="818634"/>
              <a:ext cx="375357" cy="230517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b="0" i="0" u="none" strike="noStrike" cap="none" normalizeH="0" baseline="0" dirty="0">
                  <a:ln>
                    <a:noFill/>
                  </a:ln>
                  <a:effectLst/>
                  <a:latin typeface="Times New Roman" panose="02020603050405020304" pitchFamily="18" charset="0"/>
                  <a:ea typeface="ＭＳ Ｐゴシック" charset="-128"/>
                  <a:cs typeface="Times New Roman" panose="02020603050405020304" pitchFamily="18" charset="0"/>
                </a:rPr>
                <a:t>API</a:t>
              </a:r>
            </a:p>
          </p:txBody>
        </p:sp>
      </p:grpSp>
      <p:sp>
        <p:nvSpPr>
          <p:cNvPr id="17411" name="Rectangle 3">
            <a:extLst>
              <a:ext uri="{FF2B5EF4-FFF2-40B4-BE49-F238E27FC236}">
                <a16:creationId xmlns:a16="http://schemas.microsoft.com/office/drawing/2014/main" id="{3C5DE366-FD2A-FDB6-6C9B-00B5B9B0034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Banking methods</a:t>
            </a:r>
            <a:endParaRPr kumimoji="0"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8FC0DDE1-B200-50D1-90D7-7D01FB000AB1}"/>
              </a:ext>
            </a:extLst>
          </p:cNvPr>
          <p:cNvGrpSpPr/>
          <p:nvPr/>
        </p:nvGrpSpPr>
        <p:grpSpPr>
          <a:xfrm>
            <a:off x="1051576" y="3191584"/>
            <a:ext cx="7415292" cy="3259782"/>
            <a:chOff x="1051576" y="3191584"/>
            <a:chExt cx="7415292" cy="3259782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AA3D8492-D9B4-5118-9FDF-3462950124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51576" y="3191584"/>
              <a:ext cx="5674077" cy="2955539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rgbClr val="293973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216000" tIns="108000" rIns="0" bIns="0" anchor="t" anchorCtr="0"/>
            <a:lstStyle/>
            <a:p>
              <a:pPr>
                <a:lnSpc>
                  <a:spcPts val="1840"/>
                </a:lnSpc>
                <a:spcBef>
                  <a:spcPts val="1200"/>
                </a:spcBef>
              </a:pPr>
              <a:r>
                <a:rPr lang="en-US" sz="1200" dirty="0">
                  <a:solidFill>
                    <a:srgbClr val="007F3A"/>
                  </a:solidFill>
                  <a:latin typeface="Times New Roman" panose="02020603050405020304" pitchFamily="18" charset="0"/>
                  <a:ea typeface="Monaco"/>
                  <a:cs typeface="Times New Roman" panose="02020603050405020304" pitchFamily="18" charset="0"/>
                </a:rPr>
                <a:t>// Typical banking scenario 1:</a:t>
              </a:r>
            </a:p>
            <a:p>
              <a:pPr>
                <a:lnSpc>
                  <a:spcPts val="1840"/>
                </a:lnSpc>
              </a:pPr>
              <a:r>
                <a:rPr lang="en-US" sz="1200" dirty="0">
                  <a:solidFill>
                    <a:srgbClr val="000000"/>
                  </a:solidFill>
                  <a:latin typeface="Consolas"/>
                  <a:ea typeface="Monaco"/>
                  <a:cs typeface="Consolas"/>
                </a:rPr>
                <a:t>BankAccount </a:t>
              </a:r>
              <a:r>
                <a:rPr lang="en-US" sz="1200" dirty="0">
                  <a:solidFill>
                    <a:srgbClr val="7E504F"/>
                  </a:solidFill>
                  <a:latin typeface="Consolas"/>
                  <a:ea typeface="Monaco"/>
                  <a:cs typeface="Consolas"/>
                </a:rPr>
                <a:t>aliceAcc</a:t>
              </a:r>
              <a:r>
                <a:rPr lang="en-US" sz="1200" dirty="0">
                  <a:solidFill>
                    <a:srgbClr val="000000"/>
                  </a:solidFill>
                  <a:latin typeface="Consolas"/>
                  <a:ea typeface="Monaco"/>
                  <a:cs typeface="Consolas"/>
                </a:rPr>
                <a:t> = </a:t>
              </a:r>
              <a:r>
                <a:rPr lang="en-US" sz="1200" dirty="0">
                  <a:solidFill>
                    <a:srgbClr val="931968"/>
                  </a:solidFill>
                  <a:latin typeface="Consolas"/>
                  <a:ea typeface="Monaco"/>
                  <a:cs typeface="Consolas"/>
                </a:rPr>
                <a:t>new</a:t>
              </a:r>
              <a:r>
                <a:rPr lang="en-US" sz="1200" dirty="0">
                  <a:solidFill>
                    <a:srgbClr val="000000"/>
                  </a:solidFill>
                  <a:latin typeface="Consolas"/>
                  <a:ea typeface="Monaco"/>
                  <a:cs typeface="Consolas"/>
                </a:rPr>
                <a:t> </a:t>
              </a:r>
              <a:r>
                <a:rPr lang="en-US" sz="1200" dirty="0">
                  <a:latin typeface="Consolas"/>
                  <a:ea typeface="Monaco"/>
                  <a:cs typeface="Consolas"/>
                </a:rPr>
                <a:t>BankAccount("Alice", 1000);</a:t>
              </a:r>
            </a:p>
            <a:p>
              <a:pPr>
                <a:lnSpc>
                  <a:spcPts val="1840"/>
                </a:lnSpc>
              </a:pPr>
              <a:r>
                <a:rPr lang="en-US" sz="1200" dirty="0">
                  <a:solidFill>
                    <a:srgbClr val="000000"/>
                  </a:solidFill>
                  <a:latin typeface="Consolas"/>
                  <a:ea typeface="Monaco"/>
                  <a:cs typeface="Consolas"/>
                </a:rPr>
                <a:t>BankAccount </a:t>
              </a:r>
              <a:r>
                <a:rPr lang="en-US" sz="1200" dirty="0">
                  <a:solidFill>
                    <a:srgbClr val="7E504F"/>
                  </a:solidFill>
                  <a:latin typeface="Consolas"/>
                  <a:ea typeface="Monaco"/>
                  <a:cs typeface="Consolas"/>
                </a:rPr>
                <a:t>bobAcc</a:t>
              </a:r>
              <a:r>
                <a:rPr lang="en-US" sz="1200" dirty="0">
                  <a:solidFill>
                    <a:srgbClr val="000000"/>
                  </a:solidFill>
                  <a:latin typeface="Consolas"/>
                  <a:ea typeface="Monaco"/>
                  <a:cs typeface="Consolas"/>
                </a:rPr>
                <a:t> = </a:t>
              </a:r>
              <a:r>
                <a:rPr lang="en-US" sz="1200" dirty="0">
                  <a:solidFill>
                    <a:srgbClr val="931968"/>
                  </a:solidFill>
                  <a:latin typeface="Consolas"/>
                  <a:ea typeface="Monaco"/>
                  <a:cs typeface="Consolas"/>
                </a:rPr>
                <a:t>new</a:t>
              </a:r>
              <a:r>
                <a:rPr lang="en-US" sz="1200" dirty="0">
                  <a:solidFill>
                    <a:srgbClr val="000000"/>
                  </a:solidFill>
                  <a:latin typeface="Consolas"/>
                  <a:ea typeface="Monaco"/>
                  <a:cs typeface="Consolas"/>
                </a:rPr>
                <a:t> </a:t>
              </a:r>
              <a:r>
                <a:rPr lang="en-US" sz="1200" dirty="0">
                  <a:latin typeface="Consolas"/>
                  <a:ea typeface="Monaco"/>
                  <a:cs typeface="Consolas"/>
                </a:rPr>
                <a:t>BankAccount("Bob");</a:t>
              </a:r>
            </a:p>
            <a:p>
              <a:pPr>
                <a:lnSpc>
                  <a:spcPts val="1840"/>
                </a:lnSpc>
              </a:pPr>
              <a:r>
                <a:rPr lang="en-US" sz="1200" dirty="0">
                  <a:latin typeface="Consolas"/>
                  <a:ea typeface="Monaco"/>
                  <a:cs typeface="Consolas"/>
                </a:rPr>
                <a:t>System.out.println</a:t>
              </a:r>
              <a:r>
                <a:rPr lang="en-US" sz="1200" dirty="0">
                  <a:solidFill>
                    <a:srgbClr val="000000"/>
                  </a:solidFill>
                  <a:latin typeface="Consolas"/>
                  <a:ea typeface="Monaco"/>
                  <a:cs typeface="Consolas"/>
                </a:rPr>
                <a:t>(</a:t>
              </a:r>
              <a:r>
                <a:rPr lang="en-US" sz="1200" dirty="0">
                  <a:solidFill>
                    <a:srgbClr val="7E504F"/>
                  </a:solidFill>
                  <a:latin typeface="Consolas"/>
                  <a:ea typeface="Monaco"/>
                  <a:cs typeface="Consolas"/>
                </a:rPr>
                <a:t>aliceAcc</a:t>
              </a:r>
              <a:r>
                <a:rPr lang="en-US" sz="1200" dirty="0">
                  <a:solidFill>
                    <a:srgbClr val="000000"/>
                  </a:solidFill>
                  <a:latin typeface="Consolas"/>
                  <a:ea typeface="Monaco"/>
                  <a:cs typeface="Consolas"/>
                </a:rPr>
                <a:t>); </a:t>
              </a:r>
              <a:r>
                <a:rPr lang="en-US" sz="1200" dirty="0">
                  <a:latin typeface="Consolas"/>
                  <a:ea typeface="Monaco"/>
                  <a:cs typeface="Consolas"/>
                </a:rPr>
                <a:t>System.out.println</a:t>
              </a:r>
              <a:r>
                <a:rPr lang="en-US" sz="1200" dirty="0">
                  <a:solidFill>
                    <a:srgbClr val="000000"/>
                  </a:solidFill>
                  <a:latin typeface="Consolas"/>
                  <a:ea typeface="Monaco"/>
                  <a:cs typeface="Consolas"/>
                </a:rPr>
                <a:t>(</a:t>
              </a:r>
              <a:r>
                <a:rPr lang="en-US" sz="1200" dirty="0">
                  <a:solidFill>
                    <a:srgbClr val="7E504F"/>
                  </a:solidFill>
                  <a:latin typeface="Consolas"/>
                  <a:ea typeface="Monaco"/>
                  <a:cs typeface="Consolas"/>
                </a:rPr>
                <a:t>bobAcc</a:t>
              </a:r>
              <a:r>
                <a:rPr lang="en-US" sz="1200" dirty="0">
                  <a:solidFill>
                    <a:srgbClr val="000000"/>
                  </a:solidFill>
                  <a:latin typeface="Consolas"/>
                  <a:ea typeface="Monaco"/>
                  <a:cs typeface="Consolas"/>
                </a:rPr>
                <a:t>);</a:t>
              </a:r>
            </a:p>
            <a:p>
              <a:pPr>
                <a:lnSpc>
                  <a:spcPts val="1840"/>
                </a:lnSpc>
                <a:spcBef>
                  <a:spcPts val="600"/>
                </a:spcBef>
              </a:pPr>
              <a:r>
                <a:rPr lang="en-US" sz="1200" dirty="0">
                  <a:solidFill>
                    <a:srgbClr val="007F3A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// Typical banking </a:t>
              </a:r>
              <a:r>
                <a:rPr lang="en-US" sz="1200" dirty="0">
                  <a:solidFill>
                    <a:srgbClr val="007F3A"/>
                  </a:solidFill>
                  <a:latin typeface="Times New Roman" panose="02020603050405020304" pitchFamily="18" charset="0"/>
                  <a:ea typeface="Monaco"/>
                  <a:cs typeface="Times New Roman" panose="02020603050405020304" pitchFamily="18" charset="0"/>
                </a:rPr>
                <a:t>scenario</a:t>
              </a:r>
              <a:r>
                <a:rPr lang="en-US" sz="1200" dirty="0">
                  <a:solidFill>
                    <a:srgbClr val="007F3A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2:</a:t>
              </a:r>
            </a:p>
            <a:p>
              <a:pPr>
                <a:lnSpc>
                  <a:spcPts val="1840"/>
                </a:lnSpc>
              </a:pPr>
              <a:r>
                <a:rPr lang="en-US" sz="1200" dirty="0">
                  <a:solidFill>
                    <a:srgbClr val="7E504F"/>
                  </a:solidFill>
                  <a:latin typeface="Consolas"/>
                  <a:ea typeface="Monaco"/>
                  <a:cs typeface="Consolas"/>
                </a:rPr>
                <a:t>aliceAcc</a:t>
              </a:r>
              <a:r>
                <a:rPr lang="en-US" sz="1200" dirty="0">
                  <a:solidFill>
                    <a:srgbClr val="000000"/>
                  </a:solidFill>
                  <a:latin typeface="Consolas"/>
                  <a:ea typeface="Monaco"/>
                  <a:cs typeface="Consolas"/>
                </a:rPr>
                <a:t>.withdraw(200);</a:t>
              </a:r>
            </a:p>
            <a:p>
              <a:pPr>
                <a:lnSpc>
                  <a:spcPts val="1840"/>
                </a:lnSpc>
              </a:pPr>
              <a:r>
                <a:rPr lang="en-US" sz="1200" dirty="0">
                  <a:solidFill>
                    <a:srgbClr val="7E504F"/>
                  </a:solidFill>
                  <a:latin typeface="Consolas"/>
                  <a:ea typeface="Monaco"/>
                  <a:cs typeface="Consolas"/>
                </a:rPr>
                <a:t>bobAcc</a:t>
              </a:r>
              <a:r>
                <a:rPr lang="en-US" sz="1200" dirty="0">
                  <a:solidFill>
                    <a:srgbClr val="000000"/>
                  </a:solidFill>
                  <a:latin typeface="Consolas"/>
                  <a:ea typeface="Monaco"/>
                  <a:cs typeface="Consolas"/>
                </a:rPr>
                <a:t>.deposit(500);</a:t>
              </a:r>
            </a:p>
            <a:p>
              <a:pPr>
                <a:lnSpc>
                  <a:spcPts val="1840"/>
                </a:lnSpc>
              </a:pPr>
              <a:r>
                <a:rPr lang="en-US" sz="1200" dirty="0">
                  <a:latin typeface="Consolas"/>
                  <a:ea typeface="Monaco"/>
                  <a:cs typeface="Consolas"/>
                </a:rPr>
                <a:t>System.out.println</a:t>
              </a:r>
              <a:r>
                <a:rPr lang="en-US" sz="1200" dirty="0">
                  <a:solidFill>
                    <a:srgbClr val="000000"/>
                  </a:solidFill>
                  <a:latin typeface="Consolas"/>
                  <a:ea typeface="Monaco"/>
                  <a:cs typeface="Consolas"/>
                </a:rPr>
                <a:t>(</a:t>
              </a:r>
              <a:r>
                <a:rPr lang="en-US" sz="1200" dirty="0">
                  <a:solidFill>
                    <a:srgbClr val="7E504F"/>
                  </a:solidFill>
                  <a:latin typeface="Consolas"/>
                  <a:ea typeface="Monaco"/>
                  <a:cs typeface="Consolas"/>
                </a:rPr>
                <a:t>aliceAcc</a:t>
              </a:r>
              <a:r>
                <a:rPr lang="en-US" sz="1200" dirty="0">
                  <a:solidFill>
                    <a:srgbClr val="000000"/>
                  </a:solidFill>
                  <a:latin typeface="Consolas"/>
                  <a:ea typeface="Monaco"/>
                  <a:cs typeface="Consolas"/>
                </a:rPr>
                <a:t>); </a:t>
              </a:r>
              <a:r>
                <a:rPr lang="en-US" sz="1200" dirty="0">
                  <a:latin typeface="Consolas"/>
                  <a:ea typeface="Monaco"/>
                  <a:cs typeface="Consolas"/>
                </a:rPr>
                <a:t>System.out.println</a:t>
              </a:r>
              <a:r>
                <a:rPr lang="en-US" sz="1200" dirty="0">
                  <a:solidFill>
                    <a:srgbClr val="000000"/>
                  </a:solidFill>
                  <a:latin typeface="Consolas"/>
                  <a:ea typeface="Monaco"/>
                  <a:cs typeface="Consolas"/>
                </a:rPr>
                <a:t>(</a:t>
              </a:r>
              <a:r>
                <a:rPr lang="en-US" sz="1200" dirty="0">
                  <a:solidFill>
                    <a:srgbClr val="7E504F"/>
                  </a:solidFill>
                  <a:latin typeface="Consolas"/>
                  <a:ea typeface="Monaco"/>
                  <a:cs typeface="Consolas"/>
                </a:rPr>
                <a:t>bobAcc</a:t>
              </a:r>
              <a:r>
                <a:rPr lang="en-US" sz="1200" dirty="0">
                  <a:solidFill>
                    <a:srgbClr val="000000"/>
                  </a:solidFill>
                  <a:latin typeface="Consolas"/>
                  <a:ea typeface="Monaco"/>
                  <a:cs typeface="Consolas"/>
                </a:rPr>
                <a:t>);       </a:t>
              </a:r>
            </a:p>
            <a:p>
              <a:pPr>
                <a:lnSpc>
                  <a:spcPts val="1840"/>
                </a:lnSpc>
                <a:spcBef>
                  <a:spcPts val="600"/>
                </a:spcBef>
              </a:pPr>
              <a:r>
                <a:rPr lang="en-US" sz="1200" dirty="0">
                  <a:solidFill>
                    <a:srgbClr val="007F3A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// Typical banking </a:t>
              </a:r>
              <a:r>
                <a:rPr lang="en-US" sz="1200" dirty="0">
                  <a:solidFill>
                    <a:srgbClr val="007F3A"/>
                  </a:solidFill>
                  <a:latin typeface="Times New Roman" panose="02020603050405020304" pitchFamily="18" charset="0"/>
                  <a:ea typeface="Monaco"/>
                  <a:cs typeface="Times New Roman" panose="02020603050405020304" pitchFamily="18" charset="0"/>
                </a:rPr>
                <a:t>scenario</a:t>
              </a:r>
              <a:r>
                <a:rPr lang="en-US" sz="1200" dirty="0">
                  <a:solidFill>
                    <a:srgbClr val="007F3A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3:</a:t>
              </a:r>
            </a:p>
            <a:p>
              <a:pPr>
                <a:lnSpc>
                  <a:spcPts val="1840"/>
                </a:lnSpc>
              </a:pPr>
              <a:r>
                <a:rPr lang="en-US" sz="1200" dirty="0">
                  <a:solidFill>
                    <a:srgbClr val="7E504F"/>
                  </a:solidFill>
                  <a:latin typeface="Consolas"/>
                  <a:ea typeface="Monaco"/>
                  <a:cs typeface="Consolas"/>
                </a:rPr>
                <a:t>aliceAcc</a:t>
              </a:r>
              <a:r>
                <a:rPr lang="en-US" sz="1200" dirty="0">
                  <a:solidFill>
                    <a:srgbClr val="000000"/>
                  </a:solidFill>
                  <a:latin typeface="Consolas"/>
                  <a:ea typeface="Monaco"/>
                  <a:cs typeface="Consolas"/>
                </a:rPr>
                <a:t>.transferTo(</a:t>
              </a:r>
              <a:r>
                <a:rPr lang="en-US" sz="1200" dirty="0">
                  <a:solidFill>
                    <a:srgbClr val="7E504F"/>
                  </a:solidFill>
                  <a:latin typeface="Consolas"/>
                  <a:ea typeface="Monaco"/>
                  <a:cs typeface="Consolas"/>
                </a:rPr>
                <a:t>bobAcc</a:t>
              </a:r>
              <a:r>
                <a:rPr lang="en-US" sz="1200" dirty="0">
                  <a:solidFill>
                    <a:srgbClr val="000000"/>
                  </a:solidFill>
                  <a:latin typeface="Consolas"/>
                  <a:ea typeface="Monaco"/>
                  <a:cs typeface="Consolas"/>
                </a:rPr>
                <a:t>, 400);</a:t>
              </a:r>
            </a:p>
            <a:p>
              <a:pPr>
                <a:lnSpc>
                  <a:spcPts val="1840"/>
                </a:lnSpc>
              </a:pPr>
              <a:r>
                <a:rPr lang="en-US" sz="1200" dirty="0">
                  <a:latin typeface="Consolas"/>
                  <a:ea typeface="Monaco"/>
                  <a:cs typeface="Consolas"/>
                </a:rPr>
                <a:t>System.out.println</a:t>
              </a:r>
              <a:r>
                <a:rPr lang="en-US" sz="1200" dirty="0">
                  <a:solidFill>
                    <a:srgbClr val="000000"/>
                  </a:solidFill>
                  <a:latin typeface="Consolas"/>
                  <a:ea typeface="Monaco"/>
                  <a:cs typeface="Consolas"/>
                </a:rPr>
                <a:t>(</a:t>
              </a:r>
              <a:r>
                <a:rPr lang="en-US" sz="1200" dirty="0">
                  <a:solidFill>
                    <a:srgbClr val="7E504F"/>
                  </a:solidFill>
                  <a:latin typeface="Consolas"/>
                  <a:ea typeface="Monaco"/>
                  <a:cs typeface="Consolas"/>
                </a:rPr>
                <a:t>aliceAcc</a:t>
              </a:r>
              <a:r>
                <a:rPr lang="en-US" sz="1200" dirty="0">
                  <a:solidFill>
                    <a:srgbClr val="000000"/>
                  </a:solidFill>
                  <a:latin typeface="Consolas"/>
                  <a:ea typeface="Monaco"/>
                  <a:cs typeface="Consolas"/>
                </a:rPr>
                <a:t>); </a:t>
              </a:r>
              <a:r>
                <a:rPr lang="en-US" sz="1200" dirty="0">
                  <a:latin typeface="Consolas"/>
                  <a:ea typeface="Monaco"/>
                  <a:cs typeface="Consolas"/>
                </a:rPr>
                <a:t>System.out.</a:t>
              </a:r>
              <a:r>
                <a:rPr lang="en-US" sz="1200" dirty="0">
                  <a:solidFill>
                    <a:srgbClr val="000000"/>
                  </a:solidFill>
                  <a:latin typeface="Consolas"/>
                  <a:ea typeface="Monaco"/>
                  <a:cs typeface="Consolas"/>
                </a:rPr>
                <a:t>println(</a:t>
              </a:r>
              <a:r>
                <a:rPr lang="en-US" sz="1200" dirty="0">
                  <a:solidFill>
                    <a:srgbClr val="7E504F"/>
                  </a:solidFill>
                  <a:latin typeface="Consolas"/>
                  <a:ea typeface="Monaco"/>
                  <a:cs typeface="Consolas"/>
                </a:rPr>
                <a:t>bobAcc</a:t>
              </a:r>
              <a:r>
                <a:rPr lang="en-US" sz="1200" dirty="0">
                  <a:solidFill>
                    <a:srgbClr val="000000"/>
                  </a:solidFill>
                  <a:latin typeface="Consolas"/>
                  <a:ea typeface="Monaco"/>
                  <a:cs typeface="Consolas"/>
                </a:rPr>
                <a:t>);</a:t>
              </a:r>
              <a:endParaRPr lang="en-US" sz="1200" dirty="0">
                <a:latin typeface="Consolas"/>
                <a:ea typeface="Consolas"/>
                <a:cs typeface="Consolas"/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2189B0A-37C4-6C21-D850-4A81F4F4EA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83686" y="4596150"/>
              <a:ext cx="2183182" cy="1855216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rgbClr val="293973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80000" tIns="93600" rIns="0" bIns="0" anchor="t" anchorCtr="0"/>
            <a:lstStyle/>
            <a:p>
              <a:pPr>
                <a:lnSpc>
                  <a:spcPts val="1640"/>
                </a:lnSpc>
                <a:spcBef>
                  <a:spcPts val="400"/>
                </a:spcBef>
              </a:pPr>
              <a:r>
                <a:rPr lang="en-US" sz="1200" dirty="0">
                  <a:solidFill>
                    <a:srgbClr val="000000"/>
                  </a:solidFill>
                  <a:latin typeface="Consolas"/>
                  <a:ea typeface="Consolas"/>
                  <a:cs typeface="Consolas"/>
                </a:rPr>
                <a:t>% </a:t>
              </a:r>
              <a:r>
                <a:rPr lang="en-US" sz="1200" b="1" dirty="0">
                  <a:solidFill>
                    <a:srgbClr val="000000"/>
                  </a:solidFill>
                  <a:latin typeface="Consolas"/>
                  <a:ea typeface="Consolas"/>
                  <a:cs typeface="Consolas"/>
                </a:rPr>
                <a:t>java BankAcountDemo</a:t>
              </a:r>
              <a:endPara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endParaRPr>
            </a:p>
            <a:p>
              <a:pPr>
                <a:lnSpc>
                  <a:spcPts val="1640"/>
                </a:lnSpc>
                <a:spcBef>
                  <a:spcPts val="600"/>
                </a:spcBef>
              </a:pPr>
              <a:r>
                <a:rPr lang="en-US" sz="1200" dirty="0">
                  <a:solidFill>
                    <a:srgbClr val="000000"/>
                  </a:solidFill>
                  <a:latin typeface="Consolas"/>
                  <a:ea typeface="Consolas"/>
                  <a:cs typeface="Consolas"/>
                </a:rPr>
                <a:t>1 Alice 1000</a:t>
              </a:r>
            </a:p>
            <a:p>
              <a:pPr>
                <a:lnSpc>
                  <a:spcPts val="1640"/>
                </a:lnSpc>
              </a:pPr>
              <a:r>
                <a:rPr lang="en-US" sz="1200" dirty="0">
                  <a:solidFill>
                    <a:srgbClr val="000000"/>
                  </a:solidFill>
                  <a:latin typeface="Consolas"/>
                  <a:ea typeface="Consolas"/>
                  <a:cs typeface="Consolas"/>
                </a:rPr>
                <a:t>2 Bob 0</a:t>
              </a:r>
            </a:p>
            <a:p>
              <a:pPr>
                <a:lnSpc>
                  <a:spcPts val="1640"/>
                </a:lnSpc>
                <a:spcBef>
                  <a:spcPts val="600"/>
                </a:spcBef>
              </a:pPr>
              <a:r>
                <a:rPr lang="en-US" sz="1200" dirty="0">
                  <a:solidFill>
                    <a:srgbClr val="000000"/>
                  </a:solidFill>
                  <a:latin typeface="Consolas"/>
                  <a:ea typeface="Consolas"/>
                  <a:cs typeface="Consolas"/>
                </a:rPr>
                <a:t>1 Alice 800</a:t>
              </a:r>
            </a:p>
            <a:p>
              <a:pPr>
                <a:lnSpc>
                  <a:spcPts val="1640"/>
                </a:lnSpc>
              </a:pPr>
              <a:r>
                <a:rPr lang="en-US" sz="1200" dirty="0">
                  <a:solidFill>
                    <a:srgbClr val="000000"/>
                  </a:solidFill>
                  <a:latin typeface="Consolas"/>
                  <a:ea typeface="Consolas"/>
                  <a:cs typeface="Consolas"/>
                </a:rPr>
                <a:t>2 Bob 500</a:t>
              </a:r>
            </a:p>
            <a:p>
              <a:pPr>
                <a:lnSpc>
                  <a:spcPts val="1640"/>
                </a:lnSpc>
                <a:spcBef>
                  <a:spcPts val="600"/>
                </a:spcBef>
              </a:pPr>
              <a:r>
                <a:rPr lang="en-US" sz="1200" dirty="0">
                  <a:solidFill>
                    <a:srgbClr val="000000"/>
                  </a:solidFill>
                  <a:latin typeface="Consolas"/>
                  <a:ea typeface="Consolas"/>
                  <a:cs typeface="Consolas"/>
                </a:rPr>
                <a:t>1 Alice 400</a:t>
              </a:r>
            </a:p>
            <a:p>
              <a:pPr>
                <a:lnSpc>
                  <a:spcPts val="1640"/>
                </a:lnSpc>
              </a:pPr>
              <a:r>
                <a:rPr lang="en-US" sz="1200" dirty="0">
                  <a:solidFill>
                    <a:srgbClr val="000000"/>
                  </a:solidFill>
                  <a:latin typeface="Consolas"/>
                  <a:ea typeface="Consolas"/>
                  <a:cs typeface="Consolas"/>
                </a:rPr>
                <a:t>2 Bob 900</a:t>
              </a:r>
            </a:p>
          </p:txBody>
        </p:sp>
      </p:grpSp>
      <p:sp>
        <p:nvSpPr>
          <p:cNvPr id="14" name="AutoShape 7">
            <a:extLst>
              <a:ext uri="{FF2B5EF4-FFF2-40B4-BE49-F238E27FC236}">
                <a16:creationId xmlns:a16="http://schemas.microsoft.com/office/drawing/2014/main" id="{E93C8EB1-0F1C-661F-8D59-767EE802E2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28257" y="1663386"/>
            <a:ext cx="1047020" cy="1248564"/>
          </a:xfrm>
          <a:prstGeom prst="roundRect">
            <a:avLst>
              <a:gd name="adj" fmla="val 16667"/>
            </a:avLst>
          </a:prstGeom>
          <a:solidFill>
            <a:srgbClr val="FFF6E4"/>
          </a:solidFill>
          <a:ln>
            <a:noFill/>
          </a:ln>
          <a:effectLst/>
          <a:extLs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46800" rIns="72000" rtlCol="0" anchor="ctr" anchorCtr="0"/>
          <a:lstStyle/>
          <a:p>
            <a:pPr>
              <a:lnSpc>
                <a:spcPts val="1880"/>
              </a:lnSpc>
              <a:spcBef>
                <a:spcPts val="400"/>
              </a:spcBef>
            </a:pP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Banking methods</a:t>
            </a:r>
          </a:p>
        </p:txBody>
      </p:sp>
    </p:spTree>
    <p:extLst>
      <p:ext uri="{BB962C8B-B14F-4D97-AF65-F5344CB8AC3E}">
        <p14:creationId xmlns:p14="http://schemas.microsoft.com/office/powerpoint/2010/main" val="3829785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DB9528-8A14-A4BB-8514-ADADC08B0D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Rectangle 3">
            <a:extLst>
              <a:ext uri="{FF2B5EF4-FFF2-40B4-BE49-F238E27FC236}">
                <a16:creationId xmlns:a16="http://schemas.microsoft.com/office/drawing/2014/main" id="{D44D85D1-C226-F5D3-F531-FCC2B8935C9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Banking methods</a:t>
            </a:r>
            <a:endParaRPr kumimoji="0" lang="en-US" dirty="0"/>
          </a:p>
        </p:txBody>
      </p:sp>
      <p:sp>
        <p:nvSpPr>
          <p:cNvPr id="8" name="Rounded Rectangular Callout 7">
            <a:extLst>
              <a:ext uri="{FF2B5EF4-FFF2-40B4-BE49-F238E27FC236}">
                <a16:creationId xmlns:a16="http://schemas.microsoft.com/office/drawing/2014/main" id="{FADC749C-C040-CBA8-7C77-9CA6F56D5227}"/>
              </a:ext>
            </a:extLst>
          </p:cNvPr>
          <p:cNvSpPr/>
          <p:nvPr/>
        </p:nvSpPr>
        <p:spPr>
          <a:xfrm>
            <a:off x="6246790" y="731976"/>
            <a:ext cx="2620483" cy="2566679"/>
          </a:xfrm>
          <a:prstGeom prst="wedgeRoundRectCallout">
            <a:avLst>
              <a:gd name="adj1" fmla="val -48468"/>
              <a:gd name="adj2" fmla="val 28782"/>
              <a:gd name="adj3" fmla="val 16667"/>
            </a:avLst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46800" rIns="0" rtlCol="0" anchor="ctr" anchorCtr="0"/>
          <a:lstStyle/>
          <a:p>
            <a: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120000"/>
            </a:pPr>
            <a:r>
              <a:rPr lang="en-US" dirty="0">
                <a:solidFill>
                  <a:schemeClr val="tx1"/>
                </a:solidFill>
                <a:latin typeface="Times New Roman"/>
                <a:cs typeface="Times New Roman"/>
              </a:rPr>
              <a:t>Technically, such methods are called </a:t>
            </a:r>
            <a:r>
              <a:rPr lang="en-US" i="1" dirty="0">
                <a:solidFill>
                  <a:schemeClr val="tx1"/>
                </a:solidFill>
                <a:latin typeface="Times New Roman"/>
                <a:cs typeface="Times New Roman"/>
              </a:rPr>
              <a:t>mutators</a:t>
            </a:r>
            <a:r>
              <a:rPr lang="en-US" dirty="0">
                <a:solidFill>
                  <a:schemeClr val="tx1"/>
                </a:solidFill>
                <a:latin typeface="Times New Roman"/>
                <a:cs typeface="Times New Roman"/>
              </a:rPr>
              <a:t>, since they mutate (change) the </a:t>
            </a:r>
            <a:r>
              <a:rPr lang="en-US" i="1" dirty="0">
                <a:solidFill>
                  <a:schemeClr val="tx1"/>
                </a:solidFill>
                <a:latin typeface="Times New Roman"/>
                <a:cs typeface="Times New Roman"/>
              </a:rPr>
              <a:t>state</a:t>
            </a:r>
            <a:r>
              <a:rPr lang="en-US" dirty="0">
                <a:solidFill>
                  <a:schemeClr val="tx1"/>
                </a:solidFill>
                <a:latin typeface="Times New Roman"/>
                <a:cs typeface="Times New Roman"/>
              </a:rPr>
              <a:t> (data) of objects;</a:t>
            </a:r>
          </a:p>
          <a:p>
            <a:pPr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tx1"/>
              </a:buClr>
              <a:buSzPct val="120000"/>
            </a:pPr>
            <a:r>
              <a:rPr lang="en-US" dirty="0">
                <a:solidFill>
                  <a:schemeClr val="tx1"/>
                </a:solidFill>
                <a:latin typeface="Times New Roman"/>
                <a:cs typeface="Times New Roman"/>
              </a:rPr>
              <a:t>We say that </a:t>
            </a: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BankAccount</a:t>
            </a:r>
            <a:r>
              <a:rPr lang="en-US" dirty="0">
                <a:solidFill>
                  <a:schemeClr val="tx1"/>
                </a:solidFill>
                <a:latin typeface="Times New Roman"/>
                <a:cs typeface="Times New Roman"/>
              </a:rPr>
              <a:t> objects are </a:t>
            </a:r>
            <a:r>
              <a:rPr lang="en-US" i="1" dirty="0">
                <a:solidFill>
                  <a:schemeClr val="tx1"/>
                </a:solidFill>
                <a:latin typeface="Times New Roman"/>
                <a:cs typeface="Times New Roman"/>
              </a:rPr>
              <a:t>mutable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8F88A528-7AE5-A067-FD5B-D19C3ADFE0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4942" y="4607575"/>
            <a:ext cx="7835931" cy="995423"/>
          </a:xfrm>
        </p:spPr>
        <p:txBody>
          <a:bodyPr/>
          <a:lstStyle/>
          <a:p>
            <a:pPr marL="0" indent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20000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For example: 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Fractions are </a:t>
            </a:r>
            <a:r>
              <a:rPr lang="en-US" sz="1800" i="1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immutable</a:t>
            </a:r>
            <a:r>
              <a:rPr lang="en-US" sz="1800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Once a fraction is created, it’s impossible to change it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chemeClr val="tx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Bank accounts 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are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i="1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mutable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We have to change their balances, </a:t>
            </a:r>
            <a:b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                           and other account data. </a:t>
            </a:r>
            <a:endParaRPr lang="en-US" sz="18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Rounded Rectangular Callout 9">
            <a:extLst>
              <a:ext uri="{FF2B5EF4-FFF2-40B4-BE49-F238E27FC236}">
                <a16:creationId xmlns:a16="http://schemas.microsoft.com/office/drawing/2014/main" id="{637DD30A-9B0D-3290-9625-7AFB7C35273E}"/>
              </a:ext>
            </a:extLst>
          </p:cNvPr>
          <p:cNvSpPr/>
          <p:nvPr/>
        </p:nvSpPr>
        <p:spPr>
          <a:xfrm>
            <a:off x="613868" y="3584900"/>
            <a:ext cx="7556549" cy="951437"/>
          </a:xfrm>
          <a:prstGeom prst="wedgeRoundRectCallout">
            <a:avLst>
              <a:gd name="adj1" fmla="val -40485"/>
              <a:gd name="adj2" fmla="val 22502"/>
              <a:gd name="adj3" fmla="val 16667"/>
            </a:avLst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46800" rIns="0" rtlCol="0" anchor="ctr" anchorCtr="0"/>
          <a:lstStyle/>
          <a:p>
            <a:pPr>
              <a:spcBef>
                <a:spcPts val="600"/>
              </a:spcBef>
            </a:pPr>
            <a:r>
              <a:rPr lang="en-US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Should a class be </a:t>
            </a:r>
            <a:r>
              <a:rPr lang="en-US" i="1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mutable</a:t>
            </a:r>
            <a:r>
              <a:rPr lang="en-US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? </a:t>
            </a:r>
            <a:r>
              <a:rPr lang="en-US" i="1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immutable</a:t>
            </a:r>
            <a:r>
              <a:rPr lang="en-US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</a:p>
          <a:p>
            <a:pPr>
              <a:spcBef>
                <a:spcPts val="600"/>
              </a:spcBef>
            </a:pP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Decided by the class architect, according to the domain requirements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4D8BF09F-72D5-4D8A-8AD9-CA0A12510558}"/>
              </a:ext>
            </a:extLst>
          </p:cNvPr>
          <p:cNvGrpSpPr/>
          <p:nvPr/>
        </p:nvGrpSpPr>
        <p:grpSpPr>
          <a:xfrm>
            <a:off x="613098" y="660738"/>
            <a:ext cx="5517992" cy="2701701"/>
            <a:chOff x="650693" y="769517"/>
            <a:chExt cx="5517992" cy="2701701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2EDB8D57-6873-ABF6-6C9B-C0D6C022A9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0693" y="769517"/>
              <a:ext cx="5517992" cy="2701701"/>
            </a:xfrm>
            <a:prstGeom prst="rect">
              <a:avLst/>
            </a:prstGeom>
            <a:solidFill>
              <a:schemeClr val="bg1"/>
            </a:solidFill>
            <a:ln w="9525">
              <a:solidFill>
                <a:srgbClr val="293973"/>
              </a:solidFill>
              <a:miter lim="800000"/>
              <a:headEnd/>
              <a:tailEnd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lIns="144000" tIns="144000" rIns="0" bIns="0" anchor="t" anchorCtr="0"/>
            <a:lstStyle/>
            <a:p>
              <a:r>
                <a:rPr lang="en-US" sz="1200" dirty="0">
                  <a:solidFill>
                    <a:srgbClr val="0048B7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/** Represents a bank account.</a:t>
              </a:r>
            </a:p>
            <a:p>
              <a:r>
                <a:rPr lang="en-US" sz="1200" dirty="0">
                  <a:solidFill>
                    <a:srgbClr val="0048B7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*  A bank account has an id (an int), an owner (a string), and a balance (a double). */</a:t>
              </a:r>
            </a:p>
            <a:p>
              <a:pPr>
                <a:spcBef>
                  <a:spcPts val="300"/>
                </a:spcBef>
              </a:pPr>
              <a:r>
                <a:rPr lang="en-US" sz="1200" dirty="0">
                  <a:latin typeface="Consolas"/>
                  <a:ea typeface="Consolas"/>
                  <a:cs typeface="Consolas"/>
                </a:rPr>
                <a:t>public class BankAccount {</a:t>
              </a:r>
            </a:p>
            <a:p>
              <a:pPr>
                <a:lnSpc>
                  <a:spcPts val="1240"/>
                </a:lnSpc>
                <a:spcBef>
                  <a:spcPts val="600"/>
                </a:spcBef>
              </a:pPr>
              <a:r>
                <a:rPr lang="en-US" sz="1200" dirty="0">
                  <a:solidFill>
                    <a:srgbClr val="4F76CB"/>
                  </a:solidFill>
                  <a:latin typeface="Consolas"/>
                  <a:ea typeface="Consolas"/>
                  <a:cs typeface="Consolas"/>
                </a:rPr>
                <a:t>    </a:t>
              </a:r>
              <a:r>
                <a:rPr lang="en-US" sz="1200" dirty="0">
                  <a:solidFill>
                    <a:srgbClr val="006600"/>
                  </a:solidFill>
                  <a:latin typeface="Times New Roman" panose="02020603050405020304" pitchFamily="18" charset="0"/>
                  <a:ea typeface="Consolas"/>
                  <a:cs typeface="Times New Roman" panose="02020603050405020304" pitchFamily="18" charset="0"/>
                </a:rPr>
                <a:t>// Constructors, getters, setters, typically come here</a:t>
              </a:r>
              <a:r>
                <a:rPr lang="en-US" sz="1200" dirty="0">
                  <a:solidFill>
                    <a:srgbClr val="006600"/>
                  </a:solidFill>
                  <a:latin typeface="Consolas"/>
                  <a:ea typeface="Consolas"/>
                  <a:cs typeface="Consolas"/>
                </a:rPr>
                <a:t> </a:t>
              </a:r>
              <a:r>
                <a:rPr lang="en-US" sz="1200" dirty="0">
                  <a:solidFill>
                    <a:srgbClr val="000000"/>
                  </a:solidFill>
                  <a:latin typeface="Consolas"/>
                  <a:ea typeface="Consolas"/>
                  <a:cs typeface="Consolas"/>
                </a:rPr>
                <a:t>	</a:t>
              </a:r>
            </a:p>
            <a:p>
              <a:pPr>
                <a:lnSpc>
                  <a:spcPts val="1240"/>
                </a:lnSpc>
                <a:spcBef>
                  <a:spcPts val="600"/>
                </a:spcBef>
              </a:pPr>
              <a:r>
                <a:rPr lang="en-US" sz="1200" dirty="0">
                  <a:solidFill>
                    <a:srgbClr val="000000"/>
                  </a:solidFill>
                  <a:latin typeface="Consolas"/>
                  <a:ea typeface="Consolas"/>
                  <a:cs typeface="Consolas"/>
                </a:rPr>
                <a:t>    </a:t>
              </a:r>
              <a:r>
                <a:rPr lang="en-US" sz="1200" dirty="0">
                  <a:solidFill>
                    <a:srgbClr val="4F76CB"/>
                  </a:solidFill>
                  <a:latin typeface="Times New Roman" panose="02020603050405020304" pitchFamily="18" charset="0"/>
                  <a:ea typeface="Consolas"/>
                  <a:cs typeface="Times New Roman" panose="02020603050405020304" pitchFamily="18" charset="0"/>
                </a:rPr>
                <a:t>/** Handles a deposit of sum to this account. */</a:t>
              </a:r>
              <a:endParaRPr lang="en-US" sz="1200" dirty="0">
                <a:solidFill>
                  <a:srgbClr val="000000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endParaRPr>
            </a:p>
            <a:p>
              <a:pPr>
                <a:lnSpc>
                  <a:spcPts val="1200"/>
                </a:lnSpc>
                <a:spcBef>
                  <a:spcPts val="100"/>
                </a:spcBef>
              </a:pPr>
              <a:r>
                <a:rPr lang="en-US" sz="1200" dirty="0">
                  <a:solidFill>
                    <a:srgbClr val="000000"/>
                  </a:solidFill>
                  <a:latin typeface="Consolas"/>
                  <a:ea typeface="Consolas"/>
                  <a:cs typeface="Consolas"/>
                </a:rPr>
                <a:t>    </a:t>
              </a: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Consolas"/>
                  <a:cs typeface="Consolas"/>
                </a:rPr>
                <a:t>public void </a:t>
              </a:r>
              <a:r>
                <a:rPr lang="en-US" sz="1200" b="1" dirty="0">
                  <a:latin typeface="Consolas"/>
                  <a:ea typeface="Consolas"/>
                  <a:cs typeface="Consolas"/>
                </a:rPr>
                <a:t>deposit</a:t>
              </a:r>
              <a:r>
                <a:rPr lang="en-US" sz="1200" dirty="0">
                  <a:latin typeface="Consolas"/>
                  <a:ea typeface="Consolas"/>
                  <a:cs typeface="Consolas"/>
                </a:rPr>
                <a:t>(double sum)</a:t>
              </a:r>
              <a:r>
                <a:rPr lang="en-US" sz="1200" dirty="0">
                  <a:solidFill>
                    <a:srgbClr val="000000"/>
                  </a:solidFill>
                  <a:latin typeface="Consolas"/>
                  <a:ea typeface="Consolas"/>
                  <a:cs typeface="Consolas"/>
                </a:rPr>
                <a:t>	</a:t>
              </a:r>
            </a:p>
            <a:p>
              <a:pPr>
                <a:spcBef>
                  <a:spcPts val="800"/>
                </a:spcBef>
              </a:pPr>
              <a:r>
                <a:rPr lang="en-US" sz="1200" dirty="0">
                  <a:solidFill>
                    <a:srgbClr val="000000"/>
                  </a:solidFill>
                  <a:latin typeface="Consolas"/>
                  <a:ea typeface="Consolas"/>
                  <a:cs typeface="Consolas"/>
                </a:rPr>
                <a:t>    </a:t>
              </a:r>
              <a:r>
                <a:rPr lang="en-US" sz="1200" dirty="0">
                  <a:solidFill>
                    <a:srgbClr val="4F76CB"/>
                  </a:solidFill>
                  <a:latin typeface="Times New Roman" panose="02020603050405020304" pitchFamily="18" charset="0"/>
                  <a:ea typeface="Consolas"/>
                  <a:cs typeface="Times New Roman" panose="02020603050405020304" pitchFamily="18" charset="0"/>
                </a:rPr>
                <a:t>/** Handles a withdrawal of sum from this account. */</a:t>
              </a:r>
              <a:endParaRPr lang="en-US" sz="1200" dirty="0">
                <a:solidFill>
                  <a:srgbClr val="000000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endParaRPr>
            </a:p>
            <a:p>
              <a:pPr>
                <a:lnSpc>
                  <a:spcPts val="1200"/>
                </a:lnSpc>
                <a:spcBef>
                  <a:spcPts val="100"/>
                </a:spcBef>
              </a:pPr>
              <a:r>
                <a:rPr lang="en-US" sz="1200" dirty="0">
                  <a:solidFill>
                    <a:srgbClr val="000000"/>
                  </a:solidFill>
                  <a:latin typeface="Consolas"/>
                  <a:ea typeface="Consolas"/>
                  <a:cs typeface="Consolas"/>
                </a:rPr>
                <a:t>    </a:t>
              </a: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Consolas"/>
                  <a:cs typeface="Consolas"/>
                </a:rPr>
                <a:t>public void </a:t>
              </a:r>
              <a:r>
                <a:rPr lang="en-US" sz="1200" b="1" dirty="0">
                  <a:latin typeface="Consolas"/>
                  <a:ea typeface="Consolas"/>
                  <a:cs typeface="Consolas"/>
                </a:rPr>
                <a:t>withdraw</a:t>
              </a:r>
              <a:r>
                <a:rPr lang="en-US" sz="1200" dirty="0">
                  <a:latin typeface="Consolas"/>
                  <a:ea typeface="Consolas"/>
                  <a:cs typeface="Consolas"/>
                </a:rPr>
                <a:t>(double sum)</a:t>
              </a:r>
              <a:r>
                <a:rPr lang="en-US" sz="1200" dirty="0">
                  <a:solidFill>
                    <a:srgbClr val="000000"/>
                  </a:solidFill>
                  <a:latin typeface="Consolas"/>
                  <a:ea typeface="Consolas"/>
                  <a:cs typeface="Consolas"/>
                </a:rPr>
                <a:t>		</a:t>
              </a:r>
            </a:p>
            <a:p>
              <a:pPr>
                <a:spcBef>
                  <a:spcPts val="800"/>
                </a:spcBef>
              </a:pPr>
              <a:r>
                <a:rPr lang="en-US" sz="1200" dirty="0">
                  <a:solidFill>
                    <a:srgbClr val="000000"/>
                  </a:solidFill>
                  <a:latin typeface="Consolas"/>
                  <a:ea typeface="Consolas"/>
                  <a:cs typeface="Consolas"/>
                </a:rPr>
                <a:t>    </a:t>
              </a:r>
              <a:r>
                <a:rPr lang="en-US" sz="1200" dirty="0">
                  <a:solidFill>
                    <a:srgbClr val="4F76CB"/>
                  </a:solidFill>
                  <a:latin typeface="Times New Roman" panose="02020603050405020304" pitchFamily="18" charset="0"/>
                  <a:ea typeface="Consolas"/>
                  <a:cs typeface="Times New Roman" panose="02020603050405020304" pitchFamily="18" charset="0"/>
                </a:rPr>
                <a:t>/** Handles a transfer of sum from this account to the other account. */</a:t>
              </a:r>
              <a:endParaRPr lang="en-US" sz="1200" dirty="0">
                <a:solidFill>
                  <a:srgbClr val="000000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endParaRPr>
            </a:p>
            <a:p>
              <a:pPr>
                <a:lnSpc>
                  <a:spcPts val="1200"/>
                </a:lnSpc>
                <a:spcBef>
                  <a:spcPts val="100"/>
                </a:spcBef>
              </a:pPr>
              <a:r>
                <a:rPr lang="en-US" sz="120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    </a:t>
              </a: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Consolas"/>
                  <a:cs typeface="Consolas"/>
                </a:rPr>
                <a:t>public void </a:t>
              </a:r>
              <a:r>
                <a:rPr lang="en-US" sz="1200" b="1" dirty="0">
                  <a:solidFill>
                    <a:srgbClr val="000000"/>
                  </a:solidFill>
                  <a:latin typeface="Consolas"/>
                  <a:ea typeface="Consolas"/>
                  <a:cs typeface="Consolas"/>
                </a:rPr>
                <a:t>transferTo</a:t>
              </a:r>
              <a:r>
                <a:rPr lang="en-US" sz="1200" dirty="0">
                  <a:solidFill>
                    <a:srgbClr val="000000"/>
                  </a:solidFill>
                  <a:latin typeface="Consolas"/>
                  <a:ea typeface="Consolas"/>
                  <a:cs typeface="Consolas"/>
                </a:rPr>
                <a:t>(</a:t>
              </a:r>
              <a:r>
                <a:rPr lang="en-US" sz="1200" dirty="0">
                  <a:latin typeface="Consolas"/>
                  <a:ea typeface="Consolas"/>
                  <a:cs typeface="Consolas"/>
                </a:rPr>
                <a:t>BankAccount other, double sum)</a:t>
              </a:r>
              <a:endParaRPr lang="en-US" sz="1200" dirty="0">
                <a:solidFill>
                  <a:srgbClr val="000000"/>
                </a:solidFill>
                <a:latin typeface="Consolas"/>
                <a:ea typeface="Consolas"/>
                <a:cs typeface="Consolas"/>
              </a:endParaRPr>
            </a:p>
            <a:p>
              <a:pPr>
                <a:lnSpc>
                  <a:spcPts val="1200"/>
                </a:lnSpc>
                <a:spcBef>
                  <a:spcPts val="100"/>
                </a:spcBef>
              </a:pPr>
              <a:r>
                <a:rPr lang="en-US" sz="1200" dirty="0">
                  <a:solidFill>
                    <a:srgbClr val="000000"/>
                  </a:solidFill>
                  <a:latin typeface="Consolas"/>
                  <a:ea typeface="Consolas"/>
                  <a:cs typeface="Consolas"/>
                </a:rPr>
                <a:t>    ...</a:t>
              </a:r>
            </a:p>
            <a:p>
              <a:pPr>
                <a:lnSpc>
                  <a:spcPts val="1200"/>
                </a:lnSpc>
                <a:spcBef>
                  <a:spcPts val="100"/>
                </a:spcBef>
              </a:pPr>
              <a:r>
                <a:rPr lang="en-US" sz="1200" dirty="0">
                  <a:solidFill>
                    <a:srgbClr val="000000"/>
                  </a:solidFill>
                  <a:latin typeface="Consolas"/>
                  <a:ea typeface="Consolas"/>
                  <a:cs typeface="Consolas"/>
                </a:rPr>
                <a:t>}</a:t>
              </a:r>
            </a:p>
            <a:p>
              <a:endParaRPr lang="en-US" sz="1400" dirty="0">
                <a:solidFill>
                  <a:srgbClr val="000000"/>
                </a:solidFill>
                <a:latin typeface="Consolas"/>
                <a:ea typeface="Consolas"/>
                <a:cs typeface="Consolas"/>
              </a:endParaRPr>
            </a:p>
          </p:txBody>
        </p:sp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FEA00A79-0129-0ED9-6302-7BC8518A3386}"/>
                </a:ext>
              </a:extLst>
            </p:cNvPr>
            <p:cNvSpPr/>
            <p:nvPr/>
          </p:nvSpPr>
          <p:spPr bwMode="auto">
            <a:xfrm>
              <a:off x="5659790" y="818634"/>
              <a:ext cx="375357" cy="230517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0" tIns="45720" rIns="0" bIns="45720" numCol="1" rtlCol="0" anchor="ctr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200" b="0" i="0" u="none" strike="noStrike" cap="none" normalizeH="0" baseline="0" dirty="0">
                  <a:ln>
                    <a:noFill/>
                  </a:ln>
                  <a:effectLst/>
                  <a:latin typeface="Times New Roman" panose="02020603050405020304" pitchFamily="18" charset="0"/>
                  <a:ea typeface="ＭＳ Ｐゴシック" charset="-128"/>
                  <a:cs typeface="Times New Roman" panose="02020603050405020304" pitchFamily="18" charset="0"/>
                </a:rPr>
                <a:t>API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44481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FB738F-0AF6-CB6A-361A-4C5B067AE2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2806D3-6991-4A23-FC9B-1087DB94C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Lecture plan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C84F6F86-4C6D-0070-530B-E33F15B28EB4}"/>
              </a:ext>
            </a:extLst>
          </p:cNvPr>
          <p:cNvSpPr/>
          <p:nvPr/>
        </p:nvSpPr>
        <p:spPr bwMode="auto">
          <a:xfrm>
            <a:off x="5956850" y="1164295"/>
            <a:ext cx="2078628" cy="2321198"/>
          </a:xfrm>
          <a:prstGeom prst="roundRect">
            <a:avLst/>
          </a:prstGeom>
          <a:noFill/>
          <a:ln w="28575" cap="flat" cmpd="sng" algn="ctr">
            <a:solidFill>
              <a:srgbClr val="00206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mic Sans MS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EED24D2-3674-1338-698B-EDD11DF3CF4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7548" y="1720551"/>
            <a:ext cx="1030938" cy="60434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FD81B95-3574-2EEE-4F10-56DA8C51EB7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364" t="21186" r="26349" b="17572"/>
          <a:stretch/>
        </p:blipFill>
        <p:spPr>
          <a:xfrm>
            <a:off x="6195877" y="1430927"/>
            <a:ext cx="1600575" cy="138473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5E9125F-2DB0-7586-249B-C720616FF7D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78995" y="1404222"/>
            <a:ext cx="1050810" cy="1389292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26FF197A-4CD0-DFE3-66C9-B2373AFC2E10}"/>
              </a:ext>
            </a:extLst>
          </p:cNvPr>
          <p:cNvSpPr txBox="1">
            <a:spLocks/>
          </p:cNvSpPr>
          <p:nvPr/>
        </p:nvSpPr>
        <p:spPr bwMode="auto">
          <a:xfrm>
            <a:off x="6550545" y="2978370"/>
            <a:ext cx="1969534" cy="127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rgbClr val="003399"/>
              </a:buClr>
              <a:buSzPct val="50000"/>
              <a:buFont typeface="Monotype Sorts" charset="2"/>
              <a:defRPr kumimoji="1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1pPr>
            <a:lvl2pPr marL="346075" indent="-231775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/>
              <a:buChar char="•"/>
              <a:defRPr kumimoji="1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2pPr>
            <a:lvl3pPr marL="627063" indent="-166688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80000"/>
              <a:buChar char="–"/>
              <a:defRPr kumimoji="1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3pPr>
            <a:lvl4pPr marL="1147763" indent="-40481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Font typeface="Wingdings" charset="2"/>
              <a:buChar char="!"/>
              <a:defRPr kumimoji="1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4pPr>
            <a:lvl5pPr marL="15398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5pPr>
            <a:lvl6pPr marL="19970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24542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29114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33686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pPr marL="90487" indent="0">
              <a:lnSpc>
                <a:spcPct val="100000"/>
              </a:lnSpc>
              <a:spcBef>
                <a:spcPts val="1200"/>
              </a:spcBef>
              <a:buClrTx/>
              <a:buSzPct val="100000"/>
            </a:pPr>
            <a:r>
              <a:rPr lang="en-US" sz="1600" kern="0" dirty="0">
                <a:latin typeface="Consolas" charset="0"/>
                <a:ea typeface="Consolas" charset="0"/>
                <a:cs typeface="Consolas" charset="0"/>
              </a:rPr>
              <a:t>Point</a:t>
            </a:r>
            <a:endParaRPr lang="en-US" sz="2000" kern="0" dirty="0"/>
          </a:p>
          <a:p>
            <a:pPr>
              <a:lnSpc>
                <a:spcPct val="100000"/>
              </a:lnSpc>
              <a:spcBef>
                <a:spcPts val="2400"/>
              </a:spcBef>
            </a:pPr>
            <a:endParaRPr lang="en-US" sz="2000" kern="0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A33E9DB2-AFA2-A879-95D6-3783AD102701}"/>
              </a:ext>
            </a:extLst>
          </p:cNvPr>
          <p:cNvSpPr txBox="1">
            <a:spLocks/>
          </p:cNvSpPr>
          <p:nvPr/>
        </p:nvSpPr>
        <p:spPr bwMode="auto">
          <a:xfrm>
            <a:off x="3763973" y="2978370"/>
            <a:ext cx="1969534" cy="127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rgbClr val="003399"/>
              </a:buClr>
              <a:buSzPct val="50000"/>
              <a:buFont typeface="Monotype Sorts" charset="2"/>
              <a:defRPr kumimoji="1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1pPr>
            <a:lvl2pPr marL="346075" indent="-231775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/>
              <a:buChar char="•"/>
              <a:defRPr kumimoji="1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2pPr>
            <a:lvl3pPr marL="627063" indent="-166688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80000"/>
              <a:buChar char="–"/>
              <a:defRPr kumimoji="1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3pPr>
            <a:lvl4pPr marL="1147763" indent="-40481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Font typeface="Wingdings" charset="2"/>
              <a:buChar char="!"/>
              <a:defRPr kumimoji="1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4pPr>
            <a:lvl5pPr marL="15398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5pPr>
            <a:lvl6pPr marL="19970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24542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29114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33686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pPr marL="90487" indent="0">
              <a:lnSpc>
                <a:spcPct val="100000"/>
              </a:lnSpc>
              <a:spcBef>
                <a:spcPts val="1200"/>
              </a:spcBef>
              <a:buClrTx/>
              <a:buSzPct val="100000"/>
            </a:pPr>
            <a:r>
              <a:rPr lang="en-US" sz="1600" kern="0" dirty="0">
                <a:latin typeface="Consolas" charset="0"/>
                <a:ea typeface="Consolas" charset="0"/>
                <a:cs typeface="Consolas" charset="0"/>
              </a:rPr>
              <a:t>BankAccount</a:t>
            </a:r>
            <a:endParaRPr lang="en-US" sz="2000" kern="0" dirty="0"/>
          </a:p>
          <a:p>
            <a:pPr>
              <a:lnSpc>
                <a:spcPct val="100000"/>
              </a:lnSpc>
              <a:spcBef>
                <a:spcPts val="2400"/>
              </a:spcBef>
            </a:pPr>
            <a:endParaRPr lang="en-US" sz="2000" kern="0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4DA10E76-5CD9-1818-0A36-E41FDDBB5BA4}"/>
              </a:ext>
            </a:extLst>
          </p:cNvPr>
          <p:cNvSpPr txBox="1">
            <a:spLocks/>
          </p:cNvSpPr>
          <p:nvPr/>
        </p:nvSpPr>
        <p:spPr bwMode="auto">
          <a:xfrm>
            <a:off x="1163486" y="3010772"/>
            <a:ext cx="1969534" cy="127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rgbClr val="003399"/>
              </a:buClr>
              <a:buSzPct val="50000"/>
              <a:buFont typeface="Monotype Sorts" charset="2"/>
              <a:defRPr kumimoji="1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1pPr>
            <a:lvl2pPr marL="346075" indent="-231775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/>
              <a:buChar char="•"/>
              <a:defRPr kumimoji="1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2pPr>
            <a:lvl3pPr marL="627063" indent="-166688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80000"/>
              <a:buChar char="–"/>
              <a:defRPr kumimoji="1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3pPr>
            <a:lvl4pPr marL="1147763" indent="-40481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Font typeface="Wingdings" charset="2"/>
              <a:buChar char="!"/>
              <a:defRPr kumimoji="1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4pPr>
            <a:lvl5pPr marL="15398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5pPr>
            <a:lvl6pPr marL="19970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24542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29114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33686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pPr marL="90487" indent="0">
              <a:lnSpc>
                <a:spcPct val="100000"/>
              </a:lnSpc>
              <a:spcBef>
                <a:spcPts val="1200"/>
              </a:spcBef>
              <a:buClrTx/>
              <a:buSzPct val="100000"/>
            </a:pPr>
            <a:r>
              <a:rPr lang="en-US" sz="1600" kern="0" dirty="0">
                <a:latin typeface="Consolas" charset="0"/>
                <a:ea typeface="Consolas" charset="0"/>
                <a:cs typeface="Consolas" charset="0"/>
              </a:rPr>
              <a:t>Fraction</a:t>
            </a:r>
            <a:endParaRPr lang="en-US" sz="2000" kern="0" dirty="0"/>
          </a:p>
          <a:p>
            <a:pPr>
              <a:lnSpc>
                <a:spcPct val="100000"/>
              </a:lnSpc>
              <a:spcBef>
                <a:spcPts val="2400"/>
              </a:spcBef>
            </a:pPr>
            <a:endParaRPr lang="en-US" sz="2000" kern="0" dirty="0"/>
          </a:p>
        </p:txBody>
      </p:sp>
    </p:spTree>
    <p:extLst>
      <p:ext uri="{BB962C8B-B14F-4D97-AF65-F5344CB8AC3E}">
        <p14:creationId xmlns:p14="http://schemas.microsoft.com/office/powerpoint/2010/main" val="1210299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Point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3862933" y="1471645"/>
            <a:ext cx="168973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latin typeface="Consolas"/>
                <a:cs typeface="Consolas"/>
              </a:rPr>
              <a:t>Point</a:t>
            </a:r>
            <a:endParaRPr lang="en-US" dirty="0">
              <a:latin typeface="Times New Roman"/>
              <a:cs typeface="Times New Roman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2996702" y="1014130"/>
            <a:ext cx="3012562" cy="2675612"/>
            <a:chOff x="2874782" y="1298610"/>
            <a:chExt cx="3012562" cy="2675612"/>
          </a:xfrm>
        </p:grpSpPr>
        <p:sp>
          <p:nvSpPr>
            <p:cNvPr id="18" name="TextBox 17"/>
            <p:cNvSpPr txBox="1"/>
            <p:nvPr/>
          </p:nvSpPr>
          <p:spPr>
            <a:xfrm>
              <a:off x="3417661" y="1298610"/>
              <a:ext cx="246968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000090"/>
                  </a:solidFill>
                  <a:latin typeface="Times New Roman"/>
                  <a:cs typeface="Times New Roman"/>
                </a:rPr>
                <a:t>       class</a:t>
              </a: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2874782" y="3635668"/>
              <a:ext cx="255597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600" dirty="0">
                  <a:solidFill>
                    <a:srgbClr val="000090"/>
                  </a:solidFill>
                  <a:latin typeface="Times New Roman"/>
                  <a:cs typeface="Times New Roman"/>
                </a:rPr>
                <a:t>objects</a:t>
              </a:r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1855305" y="1883973"/>
            <a:ext cx="5048415" cy="1324775"/>
            <a:chOff x="1855305" y="1883973"/>
            <a:chExt cx="5048415" cy="1324775"/>
          </a:xfrm>
        </p:grpSpPr>
        <p:sp>
          <p:nvSpPr>
            <p:cNvPr id="7" name="TextBox 6"/>
            <p:cNvSpPr txBox="1"/>
            <p:nvPr/>
          </p:nvSpPr>
          <p:spPr>
            <a:xfrm>
              <a:off x="1855305" y="2931749"/>
              <a:ext cx="97989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Consolas"/>
                  <a:cs typeface="Consolas"/>
                </a:rPr>
                <a:t>(3.1,5.0)</a:t>
              </a:r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2853121" y="2922312"/>
              <a:ext cx="108898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Consolas"/>
                  <a:cs typeface="Consolas"/>
                </a:rPr>
                <a:t>(2.5,7.1)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4657185" y="2869447"/>
              <a:ext cx="54542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latin typeface="Consolas"/>
                  <a:cs typeface="Consolas"/>
                </a:rPr>
                <a:t>...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5114809" y="2916359"/>
              <a:ext cx="1788911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Consolas"/>
                  <a:cs typeface="Consolas"/>
                </a:rPr>
                <a:t>(double, double)</a:t>
              </a:r>
            </a:p>
          </p:txBody>
        </p:sp>
        <p:cxnSp>
          <p:nvCxnSpPr>
            <p:cNvPr id="5" name="Straight Arrow Connector 4"/>
            <p:cNvCxnSpPr/>
            <p:nvPr/>
          </p:nvCxnSpPr>
          <p:spPr bwMode="auto">
            <a:xfrm flipH="1">
              <a:off x="2346303" y="1883973"/>
              <a:ext cx="1512098" cy="985474"/>
            </a:xfrm>
            <a:prstGeom prst="straightConnector1">
              <a:avLst/>
            </a:prstGeom>
            <a:solidFill>
              <a:schemeClr val="tx2"/>
            </a:solidFill>
            <a:ln w="9525" cap="flat" cmpd="sng" algn="ctr">
              <a:solidFill>
                <a:schemeClr val="tx1"/>
              </a:solidFill>
              <a:prstDash val="dash"/>
              <a:round/>
              <a:headEnd type="none"/>
              <a:tailEnd type="none"/>
            </a:ln>
            <a:effectLst/>
          </p:spPr>
        </p:cxnSp>
        <p:cxnSp>
          <p:nvCxnSpPr>
            <p:cNvPr id="17" name="Straight Arrow Connector 16"/>
            <p:cNvCxnSpPr/>
            <p:nvPr/>
          </p:nvCxnSpPr>
          <p:spPr bwMode="auto">
            <a:xfrm flipH="1">
              <a:off x="3374839" y="1883973"/>
              <a:ext cx="724173" cy="985474"/>
            </a:xfrm>
            <a:prstGeom prst="straightConnector1">
              <a:avLst/>
            </a:prstGeom>
            <a:solidFill>
              <a:schemeClr val="tx2"/>
            </a:solidFill>
            <a:ln w="9525" cap="flat" cmpd="sng" algn="ctr">
              <a:solidFill>
                <a:schemeClr val="tx1"/>
              </a:solidFill>
              <a:prstDash val="dash"/>
              <a:round/>
              <a:headEnd type="none"/>
              <a:tailEnd type="none"/>
            </a:ln>
            <a:effectLst/>
          </p:spPr>
        </p:cxnSp>
        <p:cxnSp>
          <p:nvCxnSpPr>
            <p:cNvPr id="19" name="Straight Arrow Connector 18"/>
            <p:cNvCxnSpPr/>
            <p:nvPr/>
          </p:nvCxnSpPr>
          <p:spPr bwMode="auto">
            <a:xfrm>
              <a:off x="4251412" y="1883973"/>
              <a:ext cx="1" cy="985474"/>
            </a:xfrm>
            <a:prstGeom prst="straightConnector1">
              <a:avLst/>
            </a:prstGeom>
            <a:solidFill>
              <a:schemeClr val="tx2"/>
            </a:solidFill>
            <a:ln w="9525" cap="flat" cmpd="sng" algn="ctr">
              <a:solidFill>
                <a:schemeClr val="tx1"/>
              </a:solidFill>
              <a:prstDash val="dash"/>
              <a:round/>
              <a:headEnd type="none"/>
              <a:tailEnd type="none"/>
            </a:ln>
            <a:effectLst/>
          </p:spPr>
        </p:cxnSp>
        <p:cxnSp>
          <p:nvCxnSpPr>
            <p:cNvPr id="22" name="Straight Arrow Connector 21"/>
            <p:cNvCxnSpPr/>
            <p:nvPr/>
          </p:nvCxnSpPr>
          <p:spPr bwMode="auto">
            <a:xfrm>
              <a:off x="4518823" y="1883973"/>
              <a:ext cx="913299" cy="1010614"/>
            </a:xfrm>
            <a:prstGeom prst="straightConnector1">
              <a:avLst/>
            </a:prstGeom>
            <a:solidFill>
              <a:schemeClr val="tx2"/>
            </a:solidFill>
            <a:ln w="9525" cap="flat" cmpd="sng" algn="ctr">
              <a:solidFill>
                <a:schemeClr val="tx1"/>
              </a:solidFill>
              <a:prstDash val="dash"/>
              <a:round/>
              <a:headEnd type="none"/>
              <a:tailEnd type="none"/>
            </a:ln>
            <a:effectLst/>
          </p:spPr>
        </p:cxnSp>
        <p:sp>
          <p:nvSpPr>
            <p:cNvPr id="21" name="TextBox 20"/>
            <p:cNvSpPr txBox="1"/>
            <p:nvPr/>
          </p:nvSpPr>
          <p:spPr>
            <a:xfrm>
              <a:off x="3782969" y="2916358"/>
              <a:ext cx="1088985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Consolas"/>
                  <a:cs typeface="Consolas"/>
                </a:rPr>
                <a:t>(0.6,8.2)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6249831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dirty="0">
                <a:latin typeface="Consolas"/>
                <a:cs typeface="Consolas"/>
              </a:rPr>
              <a:t>Point:</a:t>
            </a:r>
            <a:r>
              <a:rPr kumimoji="0" lang="en-US" sz="1800" dirty="0"/>
              <a:t> </a:t>
            </a:r>
            <a:r>
              <a:rPr kumimoji="0" lang="en-US" dirty="0"/>
              <a:t>abstraction (API) and usage</a:t>
            </a:r>
            <a:endParaRPr kumimoji="0" lang="en-US" sz="18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07DBB8D-09AF-E328-8559-8B9F5E5BFF55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9300" y="913517"/>
            <a:ext cx="4373113" cy="4804111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16000" tIns="72000" rIns="0" bIns="0" anchor="t" anchorCtr="0"/>
          <a:lstStyle/>
          <a:p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ea typeface="Consolas" charset="0"/>
                <a:cs typeface="Times New Roman" panose="02020603050405020304" pitchFamily="18" charset="0"/>
              </a:rPr>
              <a:t>/** Represents a point in a plain.</a:t>
            </a:r>
          </a:p>
          <a:p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ea typeface="Consolas" charset="0"/>
                <a:cs typeface="Times New Roman" panose="02020603050405020304" pitchFamily="18" charset="0"/>
              </a:rPr>
              <a:t> *  A point has x and y coordinates (</a:t>
            </a:r>
            <a:r>
              <a:rPr lang="en-US" sz="1200" dirty="0">
                <a:solidFill>
                  <a:srgbClr val="005799"/>
                </a:solidFill>
                <a:latin typeface="Consolas" panose="020B0609020204030204" pitchFamily="49" charset="0"/>
                <a:ea typeface="Consolas" charset="0"/>
                <a:cs typeface="Consolas" panose="020B0609020204030204" pitchFamily="49" charset="0"/>
              </a:rPr>
              <a:t>double</a:t>
            </a: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ea typeface="Consolas" charset="0"/>
                <a:cs typeface="Times New Roman" panose="02020603050405020304" pitchFamily="18" charset="0"/>
              </a:rPr>
              <a:t> values).</a:t>
            </a:r>
          </a:p>
          <a:p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ea typeface="Consolas" charset="0"/>
                <a:cs typeface="Times New Roman" panose="02020603050405020304" pitchFamily="18" charset="0"/>
              </a:rPr>
              <a:t> *  Provides algebraic and graphical operations. */</a:t>
            </a:r>
          </a:p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public class </a:t>
            </a:r>
            <a:r>
              <a:rPr lang="en-US" sz="1100" b="1" dirty="0">
                <a:latin typeface="Consolas" charset="0"/>
                <a:ea typeface="Consolas" charset="0"/>
                <a:cs typeface="Consolas" charset="0"/>
              </a:rPr>
              <a:t>Point</a:t>
            </a: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{</a:t>
            </a:r>
          </a:p>
          <a:p>
            <a:endParaRPr lang="en-US" sz="11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2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Constructs a point from the two doubles */</a:t>
            </a:r>
          </a:p>
          <a:p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public </a:t>
            </a:r>
            <a:r>
              <a:rPr lang="en-US" sz="1100" b="1" dirty="0">
                <a:latin typeface="Consolas" charset="0"/>
                <a:ea typeface="Consolas" charset="0"/>
                <a:cs typeface="Consolas" charset="0"/>
              </a:rPr>
              <a:t>Point</a:t>
            </a: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(double x, double y)</a:t>
            </a:r>
          </a:p>
          <a:p>
            <a:endParaRPr lang="en-US" sz="11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Returns a textual representation of this point as </a:t>
            </a:r>
            <a:r>
              <a:rPr lang="mr-IN" sz="1200" dirty="0">
                <a:solidFill>
                  <a:srgbClr val="005799"/>
                </a:solidFill>
                <a:latin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(x,y)</a:t>
            </a:r>
            <a:r>
              <a:rPr lang="mr-IN" sz="1200" dirty="0">
                <a:solidFill>
                  <a:srgbClr val="005799"/>
                </a:solidFill>
                <a:latin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*/</a:t>
            </a:r>
          </a:p>
          <a:p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public String </a:t>
            </a:r>
            <a:r>
              <a:rPr lang="en-US" sz="1100" b="1" dirty="0">
                <a:latin typeface="Consolas" charset="0"/>
                <a:ea typeface="Consolas" charset="0"/>
                <a:cs typeface="Consolas" charset="0"/>
              </a:rPr>
              <a:t>toString</a:t>
            </a: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()</a:t>
            </a:r>
          </a:p>
          <a:p>
            <a:endParaRPr lang="en-US" sz="11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1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</a:t>
            </a: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Returns the Euclidean distance between this point</a:t>
            </a:r>
            <a:b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*    and the other one */</a:t>
            </a:r>
            <a:endParaRPr lang="en-US" sz="1100" dirty="0">
              <a:solidFill>
                <a:srgbClr val="00579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public double </a:t>
            </a:r>
            <a:r>
              <a:rPr lang="en-US" sz="1100" b="1" dirty="0">
                <a:latin typeface="Consolas" charset="0"/>
                <a:ea typeface="Consolas" charset="0"/>
                <a:cs typeface="Consolas" charset="0"/>
              </a:rPr>
              <a:t>distanceTo</a:t>
            </a: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(Point other) {</a:t>
            </a:r>
          </a:p>
          <a:p>
            <a:endParaRPr lang="en-US" sz="11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Returns a point which is the vector</a:t>
            </a:r>
            <a:b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*   addition of this point and the other one */</a:t>
            </a:r>
          </a:p>
          <a:p>
            <a:pPr>
              <a:spcBef>
                <a:spcPts val="0"/>
              </a:spcBef>
            </a:pP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public Point </a:t>
            </a:r>
            <a:r>
              <a:rPr lang="en-US" sz="1100" b="1" dirty="0">
                <a:latin typeface="Consolas" charset="0"/>
                <a:ea typeface="Consolas" charset="0"/>
                <a:cs typeface="Consolas" charset="0"/>
              </a:rPr>
              <a:t>add</a:t>
            </a: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(Point other) {</a:t>
            </a:r>
          </a:p>
          <a:p>
            <a:endParaRPr lang="en-US" sz="11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Draws this point in a graphical 2D plain */</a:t>
            </a:r>
          </a:p>
          <a:p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public void </a:t>
            </a:r>
            <a:r>
              <a:rPr lang="en-US" sz="1100" b="1" dirty="0">
                <a:latin typeface="Consolas" charset="0"/>
                <a:ea typeface="Consolas" charset="0"/>
                <a:cs typeface="Consolas" charset="0"/>
              </a:rPr>
              <a:t>draw</a:t>
            </a: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()</a:t>
            </a:r>
          </a:p>
          <a:p>
            <a:endParaRPr lang="en-US" sz="11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Draws a line between this point and the other one */</a:t>
            </a:r>
            <a:endParaRPr lang="en-US" sz="1100" dirty="0">
              <a:solidFill>
                <a:srgbClr val="00579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public void </a:t>
            </a:r>
            <a:r>
              <a:rPr lang="en-US" sz="1100" b="1" dirty="0">
                <a:latin typeface="Consolas" charset="0"/>
                <a:ea typeface="Consolas" charset="0"/>
                <a:cs typeface="Consolas" charset="0"/>
              </a:rPr>
              <a:t>drawLineTo</a:t>
            </a: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(Point other)</a:t>
            </a:r>
          </a:p>
          <a:p>
            <a:pPr>
              <a:spcBef>
                <a:spcPts val="600"/>
              </a:spcBef>
            </a:pP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...</a:t>
            </a:r>
          </a:p>
          <a:p>
            <a:r>
              <a:rPr lang="mr-IN" sz="11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AE06B44-9B39-4D12-AD51-661AD904A5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44615" y="924231"/>
            <a:ext cx="3485040" cy="1776927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16000" tIns="72000" rIns="0" bIns="0" anchor="t" anchorCtr="0"/>
          <a:lstStyle/>
          <a:p>
            <a:pPr>
              <a:spcBef>
                <a:spcPts val="0"/>
              </a:spcBef>
            </a:pP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...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rgbClr val="3F7F5F"/>
                </a:solidFill>
                <a:latin typeface="Times New Roman" panose="02020603050405020304" pitchFamily="18" charset="0"/>
                <a:ea typeface="Consolas" charset="0"/>
                <a:cs typeface="Times New Roman" panose="02020603050405020304" pitchFamily="18" charset="0"/>
              </a:rPr>
              <a:t>// Creates two points and prints their addition</a:t>
            </a:r>
            <a:endParaRPr lang="en-US" sz="1100" dirty="0">
              <a:solidFill>
                <a:srgbClr val="3F7F5F"/>
              </a:solidFill>
              <a:latin typeface="Times New Roman" panose="02020603050405020304" pitchFamily="18" charset="0"/>
              <a:ea typeface="Consolas" charset="0"/>
              <a:cs typeface="Times New Roman" panose="02020603050405020304" pitchFamily="18" charset="0"/>
            </a:endParaRPr>
          </a:p>
          <a:p>
            <a:pPr>
              <a:spcBef>
                <a:spcPts val="500"/>
              </a:spcBef>
            </a:pPr>
            <a:r>
              <a:rPr lang="en-US" sz="11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Point </a:t>
            </a:r>
            <a:r>
              <a:rPr lang="en-US" sz="1100" dirty="0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p1</a:t>
            </a:r>
            <a:r>
              <a:rPr lang="en-US" sz="11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100" dirty="0">
                <a:solidFill>
                  <a:srgbClr val="7F0055"/>
                </a:solidFill>
                <a:latin typeface="Consolas" charset="0"/>
                <a:ea typeface="Consolas" charset="0"/>
                <a:cs typeface="Consolas" charset="0"/>
              </a:rPr>
              <a:t>new</a:t>
            </a:r>
            <a:r>
              <a:rPr lang="en-US" sz="11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Point(0.1,0.1);</a:t>
            </a:r>
          </a:p>
          <a:p>
            <a:pPr>
              <a:spcBef>
                <a:spcPts val="500"/>
              </a:spcBef>
            </a:pPr>
            <a:r>
              <a:rPr lang="en-US" sz="11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Point </a:t>
            </a:r>
            <a:r>
              <a:rPr lang="en-US" sz="1100" dirty="0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p2</a:t>
            </a:r>
            <a:r>
              <a:rPr lang="en-US" sz="11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100" dirty="0">
                <a:solidFill>
                  <a:srgbClr val="7F0055"/>
                </a:solidFill>
                <a:latin typeface="Consolas" charset="0"/>
                <a:ea typeface="Consolas" charset="0"/>
                <a:cs typeface="Consolas" charset="0"/>
              </a:rPr>
              <a:t>new</a:t>
            </a:r>
            <a:r>
              <a:rPr lang="en-US" sz="11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Point(0.2,0.2);</a:t>
            </a:r>
          </a:p>
          <a:p>
            <a:pPr>
              <a:spcBef>
                <a:spcPts val="500"/>
              </a:spcBef>
            </a:pPr>
            <a:r>
              <a:rPr lang="mr-IN" sz="1100" dirty="0">
                <a:latin typeface="Consolas" charset="0"/>
                <a:ea typeface="Consolas" charset="0"/>
                <a:cs typeface="Consolas" charset="0"/>
              </a:rPr>
              <a:t>System.out.println(</a:t>
            </a:r>
            <a:r>
              <a:rPr lang="mr-IN" sz="1100">
                <a:latin typeface="Consolas" charset="0"/>
                <a:ea typeface="Consolas" charset="0"/>
                <a:cs typeface="Consolas" charset="0"/>
              </a:rPr>
              <a:t>p</a:t>
            </a: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1</a:t>
            </a:r>
            <a:r>
              <a:rPr lang="mr-IN" sz="1100" dirty="0">
                <a:latin typeface="Consolas" charset="0"/>
                <a:ea typeface="Consolas" charset="0"/>
                <a:cs typeface="Consolas" charset="0"/>
              </a:rPr>
              <a:t> + " + " + p</a:t>
            </a: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2</a:t>
            </a:r>
            <a:r>
              <a:rPr lang="mr-IN" sz="1100" dirty="0">
                <a:latin typeface="Consolas" charset="0"/>
                <a:ea typeface="Consolas" charset="0"/>
                <a:cs typeface="Consolas" charset="0"/>
              </a:rPr>
              <a:t> + </a:t>
            </a:r>
            <a:endParaRPr lang="en-US" sz="1100" dirty="0">
              <a:latin typeface="Consolas" charset="0"/>
              <a:ea typeface="Consolas" charset="0"/>
              <a:cs typeface="Consolas" charset="0"/>
            </a:endParaRPr>
          </a:p>
          <a:p>
            <a:pPr>
              <a:spcBef>
                <a:spcPts val="400"/>
              </a:spcBef>
            </a:pP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               </a:t>
            </a:r>
            <a:r>
              <a:rPr lang="mr-IN" sz="1100" dirty="0">
                <a:latin typeface="Consolas" charset="0"/>
                <a:ea typeface="Consolas" charset="0"/>
                <a:cs typeface="Consolas" charset="0"/>
              </a:rPr>
              <a:t>" = " + p</a:t>
            </a: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1</a:t>
            </a:r>
            <a:r>
              <a:rPr lang="mr-IN" sz="1100" dirty="0">
                <a:latin typeface="Consolas" charset="0"/>
                <a:ea typeface="Consolas" charset="0"/>
                <a:cs typeface="Consolas" charset="0"/>
              </a:rPr>
              <a:t>.add</a:t>
            </a:r>
            <a:r>
              <a:rPr lang="mr-IN" sz="11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(</a:t>
            </a:r>
            <a:r>
              <a:rPr lang="mr-IN" sz="1100" dirty="0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p</a:t>
            </a:r>
            <a:r>
              <a:rPr lang="en-US" sz="1100" dirty="0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2</a:t>
            </a:r>
            <a:r>
              <a:rPr lang="mr-IN" sz="11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));</a:t>
            </a:r>
            <a:endParaRPr lang="en-US" sz="1100" dirty="0">
              <a:solidFill>
                <a:srgbClr val="000000"/>
              </a:solidFill>
              <a:latin typeface="Consolas" charset="0"/>
              <a:ea typeface="Consolas" charset="0"/>
              <a:cs typeface="Consolas" charset="0"/>
            </a:endParaRPr>
          </a:p>
          <a:p>
            <a:pPr>
              <a:spcBef>
                <a:spcPts val="100"/>
              </a:spcBef>
            </a:pPr>
            <a:r>
              <a:rPr lang="mr-IN" sz="105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	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94F63BF-5F76-8D4E-B5D5-7D7A2B9D7D3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422996" y="2498408"/>
            <a:ext cx="3101704" cy="930592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144000" tIns="144000" rIns="0" bIns="0" anchor="t" anchorCtr="0"/>
          <a:lstStyle/>
          <a:p>
            <a:pPr>
              <a:spcBef>
                <a:spcPts val="400"/>
              </a:spcBef>
            </a:pPr>
            <a:r>
              <a:rPr lang="is-IS" sz="160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output:</a:t>
            </a:r>
            <a:endParaRPr lang="is-IS" sz="1200">
              <a:solidFill>
                <a:srgbClr val="0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spcBef>
                <a:spcPts val="1200"/>
              </a:spcBef>
            </a:pPr>
            <a:r>
              <a:rPr lang="is-IS" sz="12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(0.1,0.1) + (0.2,0.2) = (0.3,0.3)</a:t>
            </a:r>
            <a:endParaRPr lang="en-US" sz="1200" i="1" dirty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E79EB4F1-111F-83BE-2FF2-E4FDEC6BCFCE}"/>
              </a:ext>
            </a:extLst>
          </p:cNvPr>
          <p:cNvSpPr/>
          <p:nvPr/>
        </p:nvSpPr>
        <p:spPr bwMode="auto">
          <a:xfrm>
            <a:off x="4555479" y="969691"/>
            <a:ext cx="375357" cy="23051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ＭＳ Ｐゴシック" charset="-128"/>
                <a:cs typeface="Times New Roman" panose="02020603050405020304" pitchFamily="18" charset="0"/>
              </a:rPr>
              <a:t>API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8E9FAEC0-B225-0161-E482-37CB51952036}"/>
              </a:ext>
            </a:extLst>
          </p:cNvPr>
          <p:cNvSpPr/>
          <p:nvPr/>
        </p:nvSpPr>
        <p:spPr bwMode="auto">
          <a:xfrm>
            <a:off x="6688118" y="761984"/>
            <a:ext cx="1665290" cy="30306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ＭＳ Ｐゴシック" charset="-128"/>
                <a:cs typeface="Times New Roman" panose="02020603050405020304" pitchFamily="18" charset="0"/>
              </a:rPr>
              <a:t>Client code (</a:t>
            </a:r>
            <a:r>
              <a:rPr kumimoji="0" lang="en-US" sz="1100" b="0" i="0" u="none" strike="noStrike" cap="none" normalizeH="0" baseline="0" dirty="0">
                <a:ln>
                  <a:noFill/>
                </a:ln>
                <a:effectLst/>
                <a:latin typeface="Consolas" panose="020B0609020204030204" pitchFamily="49" charset="0"/>
                <a:ea typeface="ＭＳ Ｐゴシック" charset="-128"/>
                <a:cs typeface="Consolas" panose="020B0609020204030204" pitchFamily="49" charset="0"/>
              </a:rPr>
              <a:t>PointDemo</a:t>
            </a:r>
            <a:r>
              <a:rPr kumimoji="0" lang="en-US" sz="12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ＭＳ Ｐゴシック" charset="-128"/>
                <a:cs typeface="Times New Roman" panose="02020603050405020304" pitchFamily="18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76435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B2A818E-AED3-B736-5377-5577C6BEEE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9300" y="913517"/>
            <a:ext cx="4373113" cy="4804111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16000" tIns="72000" rIns="0" bIns="0" anchor="t" anchorCtr="0"/>
          <a:lstStyle/>
          <a:p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ea typeface="Consolas" charset="0"/>
                <a:cs typeface="Times New Roman" panose="02020603050405020304" pitchFamily="18" charset="0"/>
              </a:rPr>
              <a:t>/** Represents a point in a plain.</a:t>
            </a:r>
          </a:p>
          <a:p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ea typeface="Consolas" charset="0"/>
                <a:cs typeface="Times New Roman" panose="02020603050405020304" pitchFamily="18" charset="0"/>
              </a:rPr>
              <a:t> *  A point has x and y coordinates (</a:t>
            </a:r>
            <a:r>
              <a:rPr lang="en-US" sz="1200" dirty="0">
                <a:solidFill>
                  <a:srgbClr val="005799"/>
                </a:solidFill>
                <a:latin typeface="Consolas" panose="020B0609020204030204" pitchFamily="49" charset="0"/>
                <a:ea typeface="Consolas" charset="0"/>
                <a:cs typeface="Consolas" panose="020B0609020204030204" pitchFamily="49" charset="0"/>
              </a:rPr>
              <a:t>double</a:t>
            </a: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ea typeface="Consolas" charset="0"/>
                <a:cs typeface="Times New Roman" panose="02020603050405020304" pitchFamily="18" charset="0"/>
              </a:rPr>
              <a:t> values).</a:t>
            </a:r>
          </a:p>
          <a:p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ea typeface="Consolas" charset="0"/>
                <a:cs typeface="Times New Roman" panose="02020603050405020304" pitchFamily="18" charset="0"/>
              </a:rPr>
              <a:t> *  Provides algebraic and graphical operations. */</a:t>
            </a:r>
          </a:p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public class </a:t>
            </a:r>
            <a:r>
              <a:rPr lang="en-US" sz="1100" b="1" dirty="0">
                <a:latin typeface="Consolas" charset="0"/>
                <a:ea typeface="Consolas" charset="0"/>
                <a:cs typeface="Consolas" charset="0"/>
              </a:rPr>
              <a:t>Point</a:t>
            </a: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{</a:t>
            </a:r>
          </a:p>
          <a:p>
            <a:endParaRPr lang="en-US" sz="11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2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Constructs a point from the two doubles */</a:t>
            </a:r>
          </a:p>
          <a:p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public </a:t>
            </a:r>
            <a:r>
              <a:rPr lang="en-US" sz="1100" b="1" dirty="0">
                <a:latin typeface="Consolas" charset="0"/>
                <a:ea typeface="Consolas" charset="0"/>
                <a:cs typeface="Consolas" charset="0"/>
              </a:rPr>
              <a:t>Point</a:t>
            </a: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(double x, double y)</a:t>
            </a:r>
          </a:p>
          <a:p>
            <a:endParaRPr lang="en-US" sz="11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Returns a textual representation of this point as </a:t>
            </a:r>
            <a:r>
              <a:rPr lang="mr-IN" sz="1200" dirty="0">
                <a:solidFill>
                  <a:srgbClr val="005799"/>
                </a:solidFill>
                <a:latin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(x,y)</a:t>
            </a:r>
            <a:r>
              <a:rPr lang="mr-IN" sz="1200" dirty="0">
                <a:solidFill>
                  <a:srgbClr val="005799"/>
                </a:solidFill>
                <a:latin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*/</a:t>
            </a:r>
          </a:p>
          <a:p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public String </a:t>
            </a:r>
            <a:r>
              <a:rPr lang="en-US" sz="1100" b="1" dirty="0">
                <a:latin typeface="Consolas" charset="0"/>
                <a:ea typeface="Consolas" charset="0"/>
                <a:cs typeface="Consolas" charset="0"/>
              </a:rPr>
              <a:t>toString</a:t>
            </a: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()</a:t>
            </a:r>
          </a:p>
          <a:p>
            <a:endParaRPr lang="en-US" sz="11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1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</a:t>
            </a: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Returns the Euclidean distance between this point</a:t>
            </a:r>
            <a:b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*    and the other one */</a:t>
            </a:r>
            <a:endParaRPr lang="en-US" sz="1100" dirty="0">
              <a:solidFill>
                <a:srgbClr val="00579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public double </a:t>
            </a:r>
            <a:r>
              <a:rPr lang="en-US" sz="1100" b="1" dirty="0">
                <a:latin typeface="Consolas" charset="0"/>
                <a:ea typeface="Consolas" charset="0"/>
                <a:cs typeface="Consolas" charset="0"/>
              </a:rPr>
              <a:t>distanceTo</a:t>
            </a: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(Point other) {</a:t>
            </a:r>
          </a:p>
          <a:p>
            <a:endParaRPr lang="en-US" sz="11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Returns a point which is the vector</a:t>
            </a:r>
            <a:b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*   addition of this point and the other one */</a:t>
            </a:r>
          </a:p>
          <a:p>
            <a:pPr>
              <a:spcBef>
                <a:spcPts val="0"/>
              </a:spcBef>
            </a:pP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public Point </a:t>
            </a:r>
            <a:r>
              <a:rPr lang="en-US" sz="1100" b="1" dirty="0">
                <a:latin typeface="Consolas" charset="0"/>
                <a:ea typeface="Consolas" charset="0"/>
                <a:cs typeface="Consolas" charset="0"/>
              </a:rPr>
              <a:t>add</a:t>
            </a: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(Point other) {</a:t>
            </a:r>
          </a:p>
          <a:p>
            <a:endParaRPr lang="en-US" sz="11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Draws this point in a graphical 2D plain */</a:t>
            </a:r>
          </a:p>
          <a:p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public void </a:t>
            </a:r>
            <a:r>
              <a:rPr lang="en-US" sz="1100" b="1" dirty="0">
                <a:latin typeface="Consolas" charset="0"/>
                <a:ea typeface="Consolas" charset="0"/>
                <a:cs typeface="Consolas" charset="0"/>
              </a:rPr>
              <a:t>draw</a:t>
            </a: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()</a:t>
            </a:r>
          </a:p>
          <a:p>
            <a:endParaRPr lang="en-US" sz="11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Draws a line between this point and the other one */</a:t>
            </a:r>
            <a:endParaRPr lang="en-US" sz="1100" dirty="0">
              <a:solidFill>
                <a:srgbClr val="00579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public void </a:t>
            </a:r>
            <a:r>
              <a:rPr lang="en-US" sz="1100" b="1" dirty="0">
                <a:latin typeface="Consolas" charset="0"/>
                <a:ea typeface="Consolas" charset="0"/>
                <a:cs typeface="Consolas" charset="0"/>
              </a:rPr>
              <a:t>drawLineTo</a:t>
            </a: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(Point other)</a:t>
            </a:r>
          </a:p>
          <a:p>
            <a:pPr>
              <a:spcBef>
                <a:spcPts val="600"/>
              </a:spcBef>
            </a:pP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...</a:t>
            </a:r>
          </a:p>
          <a:p>
            <a:r>
              <a:rPr lang="mr-IN" sz="11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5A70E01-07D9-ED90-891A-ED9E53ABA56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55126" y="936588"/>
            <a:ext cx="3269574" cy="2048350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16000" tIns="72000" rIns="0" bIns="0" anchor="t" anchorCtr="0"/>
          <a:lstStyle/>
          <a:p>
            <a:pPr>
              <a:spcBef>
                <a:spcPts val="0"/>
              </a:spcBef>
            </a:pPr>
            <a:r>
              <a:rPr lang="en-US" sz="1200" dirty="0">
                <a:latin typeface="Consolas" charset="0"/>
                <a:ea typeface="Consolas" charset="0"/>
                <a:cs typeface="Consolas" charset="0"/>
              </a:rPr>
              <a:t>...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rgbClr val="3F7F5F"/>
                </a:solidFill>
                <a:latin typeface="Times New Roman" panose="02020603050405020304" pitchFamily="18" charset="0"/>
                <a:ea typeface="Consolas" charset="0"/>
                <a:cs typeface="Times New Roman" panose="02020603050405020304" pitchFamily="18" charset="0"/>
              </a:rPr>
              <a:t>// Creates two points, draws them, and draws</a:t>
            </a:r>
            <a:br>
              <a:rPr lang="en-US" sz="1200" dirty="0">
                <a:solidFill>
                  <a:srgbClr val="3F7F5F"/>
                </a:solidFill>
                <a:latin typeface="Times New Roman" panose="02020603050405020304" pitchFamily="18" charset="0"/>
                <a:ea typeface="Consolas" charset="0"/>
                <a:cs typeface="Times New Roman" panose="02020603050405020304" pitchFamily="18" charset="0"/>
              </a:rPr>
            </a:br>
            <a:r>
              <a:rPr lang="en-US" sz="1200" dirty="0">
                <a:solidFill>
                  <a:srgbClr val="3F7F5F"/>
                </a:solidFill>
                <a:latin typeface="Times New Roman" panose="02020603050405020304" pitchFamily="18" charset="0"/>
                <a:ea typeface="Consolas" charset="0"/>
                <a:cs typeface="Times New Roman" panose="02020603050405020304" pitchFamily="18" charset="0"/>
              </a:rPr>
              <a:t>// a line that connects them</a:t>
            </a:r>
          </a:p>
          <a:p>
            <a:pPr>
              <a:spcBef>
                <a:spcPts val="300"/>
              </a:spcBef>
            </a:pPr>
            <a:r>
              <a:rPr lang="en-US" sz="11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Point </a:t>
            </a:r>
            <a:r>
              <a:rPr lang="en-US" sz="1100" dirty="0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p1</a:t>
            </a:r>
            <a:r>
              <a:rPr lang="en-US" sz="11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100" dirty="0">
                <a:solidFill>
                  <a:srgbClr val="7F0055"/>
                </a:solidFill>
                <a:latin typeface="Consolas" charset="0"/>
                <a:ea typeface="Consolas" charset="0"/>
                <a:cs typeface="Consolas" charset="0"/>
              </a:rPr>
              <a:t>new</a:t>
            </a:r>
            <a:r>
              <a:rPr lang="en-US" sz="11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Point(0.1,0.1);</a:t>
            </a:r>
          </a:p>
          <a:p>
            <a:pPr>
              <a:spcBef>
                <a:spcPts val="500"/>
              </a:spcBef>
            </a:pPr>
            <a:r>
              <a:rPr lang="en-US" sz="11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Point </a:t>
            </a:r>
            <a:r>
              <a:rPr lang="en-US" sz="1100" dirty="0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p2</a:t>
            </a:r>
            <a:r>
              <a:rPr lang="en-US" sz="11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100" dirty="0">
                <a:solidFill>
                  <a:srgbClr val="7F0055"/>
                </a:solidFill>
                <a:latin typeface="Consolas" charset="0"/>
                <a:ea typeface="Consolas" charset="0"/>
                <a:cs typeface="Consolas" charset="0"/>
              </a:rPr>
              <a:t>new</a:t>
            </a:r>
            <a:r>
              <a:rPr lang="en-US" sz="11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Point(0.8,0.8);</a:t>
            </a:r>
          </a:p>
          <a:p>
            <a:pPr>
              <a:spcBef>
                <a:spcPts val="500"/>
              </a:spcBef>
            </a:pPr>
            <a:r>
              <a:rPr lang="mr-IN" sz="1100" dirty="0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p1</a:t>
            </a:r>
            <a:r>
              <a:rPr lang="mr-IN" sz="11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.</a:t>
            </a:r>
            <a:r>
              <a:rPr lang="mr-IN" sz="110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draw</a:t>
            </a:r>
            <a:r>
              <a:rPr lang="mr-IN" sz="11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()</a:t>
            </a:r>
            <a:r>
              <a:rPr lang="en-US" sz="11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</a:t>
            </a:r>
          </a:p>
          <a:p>
            <a:pPr>
              <a:spcBef>
                <a:spcPts val="500"/>
              </a:spcBef>
            </a:pPr>
            <a:r>
              <a:rPr lang="mr-IN" sz="1100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p2</a:t>
            </a:r>
            <a:r>
              <a:rPr lang="mr-IN" sz="11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.</a:t>
            </a:r>
            <a:r>
              <a:rPr lang="mr-IN" sz="110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draw</a:t>
            </a:r>
            <a:r>
              <a:rPr lang="mr-IN" sz="11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();</a:t>
            </a:r>
            <a:endParaRPr lang="en-US" sz="1100" dirty="0">
              <a:solidFill>
                <a:srgbClr val="000000"/>
              </a:solidFill>
              <a:latin typeface="Consolas" charset="0"/>
              <a:ea typeface="Consolas" charset="0"/>
              <a:cs typeface="Consolas" charset="0"/>
            </a:endParaRPr>
          </a:p>
          <a:p>
            <a:pPr>
              <a:spcBef>
                <a:spcPts val="500"/>
              </a:spcBef>
            </a:pPr>
            <a:r>
              <a:rPr lang="mr-IN" sz="1100" dirty="0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p1</a:t>
            </a:r>
            <a:r>
              <a:rPr lang="mr-IN" sz="11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.drawLineTo(</a:t>
            </a:r>
            <a:r>
              <a:rPr lang="mr-IN" sz="1100" dirty="0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p2</a:t>
            </a:r>
            <a:r>
              <a:rPr lang="mr-IN" sz="11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);</a:t>
            </a:r>
            <a:endParaRPr lang="en-US" sz="1100" dirty="0">
              <a:solidFill>
                <a:srgbClr val="000000"/>
              </a:solidFill>
              <a:latin typeface="Consolas" charset="0"/>
              <a:ea typeface="Consolas" charset="0"/>
              <a:cs typeface="Consolas" charset="0"/>
            </a:endParaRPr>
          </a:p>
          <a:p>
            <a:pPr>
              <a:spcBef>
                <a:spcPts val="100"/>
              </a:spcBef>
            </a:pPr>
            <a:r>
              <a:rPr lang="mr-IN" sz="105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	 </a:t>
            </a:r>
            <a:endParaRPr lang="mr-IN" sz="1100" dirty="0">
              <a:solidFill>
                <a:srgbClr val="000000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dirty="0">
                <a:latin typeface="Consolas"/>
                <a:cs typeface="Consolas"/>
              </a:rPr>
              <a:t>Point:</a:t>
            </a:r>
            <a:r>
              <a:rPr kumimoji="0" lang="en-US" sz="1800" dirty="0"/>
              <a:t> </a:t>
            </a:r>
            <a:r>
              <a:rPr kumimoji="0" lang="en-US" dirty="0"/>
              <a:t>abstraction (API) and usage</a:t>
            </a:r>
            <a:endParaRPr kumimoji="0" lang="en-US" sz="1800" dirty="0"/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3CFE6DC0-90C3-9F9A-C155-3C500F2A602E}"/>
              </a:ext>
            </a:extLst>
          </p:cNvPr>
          <p:cNvSpPr/>
          <p:nvPr/>
        </p:nvSpPr>
        <p:spPr bwMode="auto">
          <a:xfrm>
            <a:off x="4555479" y="969691"/>
            <a:ext cx="375357" cy="23051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ＭＳ Ｐゴシック" charset="-128"/>
                <a:cs typeface="Times New Roman" panose="02020603050405020304" pitchFamily="18" charset="0"/>
              </a:rPr>
              <a:t>API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5D3C1F37-800B-9283-E024-31AB38AB5A8A}"/>
              </a:ext>
            </a:extLst>
          </p:cNvPr>
          <p:cNvSpPr/>
          <p:nvPr/>
        </p:nvSpPr>
        <p:spPr bwMode="auto">
          <a:xfrm>
            <a:off x="6688118" y="761984"/>
            <a:ext cx="1665290" cy="30306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ＭＳ Ｐゴシック" charset="-128"/>
                <a:cs typeface="Times New Roman" panose="02020603050405020304" pitchFamily="18" charset="0"/>
              </a:rPr>
              <a:t>Client code (</a:t>
            </a:r>
            <a:r>
              <a:rPr kumimoji="0" lang="en-US" sz="1100" b="0" i="0" u="none" strike="noStrike" cap="none" normalizeH="0" baseline="0" dirty="0">
                <a:ln>
                  <a:noFill/>
                </a:ln>
                <a:effectLst/>
                <a:latin typeface="Consolas" panose="020B0609020204030204" pitchFamily="49" charset="0"/>
                <a:ea typeface="ＭＳ Ｐゴシック" charset="-128"/>
                <a:cs typeface="Consolas" panose="020B0609020204030204" pitchFamily="49" charset="0"/>
              </a:rPr>
              <a:t>PointDemo</a:t>
            </a:r>
            <a:r>
              <a:rPr kumimoji="0" lang="en-US" sz="12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ＭＳ Ｐゴシック" charset="-128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567D88B6-60C8-C86F-3854-BEF4D0547B1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9645825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D5940A-440A-DEC3-F483-EF3A201C33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D7C893B-E01B-8351-F8B5-F1D2416074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9300" y="913517"/>
            <a:ext cx="4373113" cy="4804111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16000" tIns="72000" rIns="0" bIns="0" anchor="t" anchorCtr="0"/>
          <a:lstStyle/>
          <a:p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ea typeface="Consolas" charset="0"/>
                <a:cs typeface="Times New Roman" panose="02020603050405020304" pitchFamily="18" charset="0"/>
              </a:rPr>
              <a:t>/** Represents a point in a plain.</a:t>
            </a:r>
          </a:p>
          <a:p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ea typeface="Consolas" charset="0"/>
                <a:cs typeface="Times New Roman" panose="02020603050405020304" pitchFamily="18" charset="0"/>
              </a:rPr>
              <a:t> *  A point has x and y coordinates (</a:t>
            </a:r>
            <a:r>
              <a:rPr lang="en-US" sz="1200" dirty="0">
                <a:solidFill>
                  <a:srgbClr val="005799"/>
                </a:solidFill>
                <a:latin typeface="Consolas" panose="020B0609020204030204" pitchFamily="49" charset="0"/>
                <a:ea typeface="Consolas" charset="0"/>
                <a:cs typeface="Consolas" panose="020B0609020204030204" pitchFamily="49" charset="0"/>
              </a:rPr>
              <a:t>double</a:t>
            </a: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ea typeface="Consolas" charset="0"/>
                <a:cs typeface="Times New Roman" panose="02020603050405020304" pitchFamily="18" charset="0"/>
              </a:rPr>
              <a:t> values).</a:t>
            </a:r>
          </a:p>
          <a:p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ea typeface="Consolas" charset="0"/>
                <a:cs typeface="Times New Roman" panose="02020603050405020304" pitchFamily="18" charset="0"/>
              </a:rPr>
              <a:t> *  Provides algebraic and graphical operations. */</a:t>
            </a:r>
          </a:p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public class </a:t>
            </a:r>
            <a:r>
              <a:rPr lang="en-US" sz="1100" b="1" dirty="0">
                <a:latin typeface="Consolas" charset="0"/>
                <a:ea typeface="Consolas" charset="0"/>
                <a:cs typeface="Consolas" charset="0"/>
              </a:rPr>
              <a:t>Point</a:t>
            </a: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{</a:t>
            </a:r>
          </a:p>
          <a:p>
            <a:endParaRPr lang="en-US" sz="11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2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Constructs a point from the two doubles */</a:t>
            </a:r>
          </a:p>
          <a:p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public </a:t>
            </a:r>
            <a:r>
              <a:rPr lang="en-US" sz="1100" b="1" dirty="0">
                <a:latin typeface="Consolas" charset="0"/>
                <a:ea typeface="Consolas" charset="0"/>
                <a:cs typeface="Consolas" charset="0"/>
              </a:rPr>
              <a:t>Point</a:t>
            </a: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(double x, double y)</a:t>
            </a:r>
          </a:p>
          <a:p>
            <a:endParaRPr lang="en-US" sz="11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Returns a textual representation of this point as </a:t>
            </a:r>
            <a:r>
              <a:rPr lang="mr-IN" sz="1200" dirty="0">
                <a:solidFill>
                  <a:srgbClr val="005799"/>
                </a:solidFill>
                <a:latin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(x,y)</a:t>
            </a:r>
            <a:r>
              <a:rPr lang="mr-IN" sz="1200" dirty="0">
                <a:solidFill>
                  <a:srgbClr val="005799"/>
                </a:solidFill>
                <a:latin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*/</a:t>
            </a:r>
          </a:p>
          <a:p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public String </a:t>
            </a:r>
            <a:r>
              <a:rPr lang="en-US" sz="1100" b="1" dirty="0">
                <a:latin typeface="Consolas" charset="0"/>
                <a:ea typeface="Consolas" charset="0"/>
                <a:cs typeface="Consolas" charset="0"/>
              </a:rPr>
              <a:t>toString</a:t>
            </a: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()</a:t>
            </a:r>
          </a:p>
          <a:p>
            <a:endParaRPr lang="en-US" sz="11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1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</a:t>
            </a: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Returns the Euclidean distance between this point</a:t>
            </a:r>
            <a:b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*    and the other one */</a:t>
            </a:r>
            <a:endParaRPr lang="en-US" sz="1100" dirty="0">
              <a:solidFill>
                <a:srgbClr val="00579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public double </a:t>
            </a:r>
            <a:r>
              <a:rPr lang="en-US" sz="1100" b="1" dirty="0">
                <a:latin typeface="Consolas" charset="0"/>
                <a:ea typeface="Consolas" charset="0"/>
                <a:cs typeface="Consolas" charset="0"/>
              </a:rPr>
              <a:t>distanceTo</a:t>
            </a: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(Point other) {</a:t>
            </a:r>
          </a:p>
          <a:p>
            <a:endParaRPr lang="en-US" sz="11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Returns a point which is the vector</a:t>
            </a:r>
            <a:b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*   addition of this point and the other one */</a:t>
            </a:r>
          </a:p>
          <a:p>
            <a:pPr>
              <a:spcBef>
                <a:spcPts val="0"/>
              </a:spcBef>
            </a:pP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public Point </a:t>
            </a:r>
            <a:r>
              <a:rPr lang="en-US" sz="1100" b="1" dirty="0">
                <a:latin typeface="Consolas" charset="0"/>
                <a:ea typeface="Consolas" charset="0"/>
                <a:cs typeface="Consolas" charset="0"/>
              </a:rPr>
              <a:t>add</a:t>
            </a: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(Point other) {</a:t>
            </a:r>
          </a:p>
          <a:p>
            <a:endParaRPr lang="en-US" sz="11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Draws this point in a graphical 2D plain */</a:t>
            </a:r>
          </a:p>
          <a:p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public void </a:t>
            </a:r>
            <a:r>
              <a:rPr lang="en-US" sz="1100" b="1" dirty="0">
                <a:latin typeface="Consolas" charset="0"/>
                <a:ea typeface="Consolas" charset="0"/>
                <a:cs typeface="Consolas" charset="0"/>
              </a:rPr>
              <a:t>draw</a:t>
            </a: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()</a:t>
            </a:r>
          </a:p>
          <a:p>
            <a:endParaRPr lang="en-US" sz="11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Draws a line between this point and the other one */</a:t>
            </a:r>
            <a:endParaRPr lang="en-US" sz="1100" dirty="0">
              <a:solidFill>
                <a:srgbClr val="00579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public void </a:t>
            </a:r>
            <a:r>
              <a:rPr lang="en-US" sz="1100" b="1" dirty="0">
                <a:latin typeface="Consolas" charset="0"/>
                <a:ea typeface="Consolas" charset="0"/>
                <a:cs typeface="Consolas" charset="0"/>
              </a:rPr>
              <a:t>drawLineTo</a:t>
            </a: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(Point other)</a:t>
            </a:r>
          </a:p>
          <a:p>
            <a:pPr>
              <a:spcBef>
                <a:spcPts val="600"/>
              </a:spcBef>
            </a:pP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...</a:t>
            </a:r>
          </a:p>
          <a:p>
            <a:r>
              <a:rPr lang="mr-IN" sz="11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3C0E74A-3E48-B412-36D3-9C03AAB733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55126" y="936588"/>
            <a:ext cx="3269574" cy="2048350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16000" tIns="72000" rIns="0" bIns="0" anchor="t" anchorCtr="0"/>
          <a:lstStyle/>
          <a:p>
            <a:pPr>
              <a:spcBef>
                <a:spcPts val="0"/>
              </a:spcBef>
            </a:pPr>
            <a:r>
              <a:rPr lang="en-US" sz="1200" dirty="0">
                <a:latin typeface="Consolas" charset="0"/>
                <a:ea typeface="Consolas" charset="0"/>
                <a:cs typeface="Consolas" charset="0"/>
              </a:rPr>
              <a:t>...</a:t>
            </a:r>
          </a:p>
          <a:p>
            <a:pPr>
              <a:spcBef>
                <a:spcPts val="600"/>
              </a:spcBef>
            </a:pPr>
            <a:r>
              <a:rPr lang="en-US" sz="1200" dirty="0">
                <a:solidFill>
                  <a:srgbClr val="3F7F5F"/>
                </a:solidFill>
                <a:latin typeface="Times New Roman" panose="02020603050405020304" pitchFamily="18" charset="0"/>
                <a:ea typeface="Consolas" charset="0"/>
                <a:cs typeface="Times New Roman" panose="02020603050405020304" pitchFamily="18" charset="0"/>
              </a:rPr>
              <a:t>// Creates two points, draws them, and draws</a:t>
            </a:r>
            <a:br>
              <a:rPr lang="en-US" sz="1200" dirty="0">
                <a:solidFill>
                  <a:srgbClr val="3F7F5F"/>
                </a:solidFill>
                <a:latin typeface="Times New Roman" panose="02020603050405020304" pitchFamily="18" charset="0"/>
                <a:ea typeface="Consolas" charset="0"/>
                <a:cs typeface="Times New Roman" panose="02020603050405020304" pitchFamily="18" charset="0"/>
              </a:rPr>
            </a:br>
            <a:r>
              <a:rPr lang="en-US" sz="1200" dirty="0">
                <a:solidFill>
                  <a:srgbClr val="3F7F5F"/>
                </a:solidFill>
                <a:latin typeface="Times New Roman" panose="02020603050405020304" pitchFamily="18" charset="0"/>
                <a:ea typeface="Consolas" charset="0"/>
                <a:cs typeface="Times New Roman" panose="02020603050405020304" pitchFamily="18" charset="0"/>
              </a:rPr>
              <a:t>// a line that connects them</a:t>
            </a:r>
          </a:p>
          <a:p>
            <a:pPr>
              <a:spcBef>
                <a:spcPts val="300"/>
              </a:spcBef>
            </a:pPr>
            <a:r>
              <a:rPr lang="en-US" sz="11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Point </a:t>
            </a:r>
            <a:r>
              <a:rPr lang="en-US" sz="1100" dirty="0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p1</a:t>
            </a:r>
            <a:r>
              <a:rPr lang="en-US" sz="11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100" dirty="0">
                <a:solidFill>
                  <a:srgbClr val="7F0055"/>
                </a:solidFill>
                <a:latin typeface="Consolas" charset="0"/>
                <a:ea typeface="Consolas" charset="0"/>
                <a:cs typeface="Consolas" charset="0"/>
              </a:rPr>
              <a:t>new</a:t>
            </a:r>
            <a:r>
              <a:rPr lang="en-US" sz="11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Point(0.1,0.1);</a:t>
            </a:r>
          </a:p>
          <a:p>
            <a:pPr>
              <a:spcBef>
                <a:spcPts val="500"/>
              </a:spcBef>
            </a:pPr>
            <a:r>
              <a:rPr lang="en-US" sz="11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Point </a:t>
            </a:r>
            <a:r>
              <a:rPr lang="en-US" sz="1100" dirty="0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p2</a:t>
            </a:r>
            <a:r>
              <a:rPr lang="en-US" sz="11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100" dirty="0">
                <a:solidFill>
                  <a:srgbClr val="7F0055"/>
                </a:solidFill>
                <a:latin typeface="Consolas" charset="0"/>
                <a:ea typeface="Consolas" charset="0"/>
                <a:cs typeface="Consolas" charset="0"/>
              </a:rPr>
              <a:t>new</a:t>
            </a:r>
            <a:r>
              <a:rPr lang="en-US" sz="11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Point(0.8,0.8);</a:t>
            </a:r>
          </a:p>
          <a:p>
            <a:pPr>
              <a:spcBef>
                <a:spcPts val="500"/>
              </a:spcBef>
            </a:pPr>
            <a:r>
              <a:rPr lang="mr-IN" sz="1100" dirty="0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p1</a:t>
            </a:r>
            <a:r>
              <a:rPr lang="mr-IN" sz="11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.</a:t>
            </a:r>
            <a:r>
              <a:rPr lang="mr-IN" sz="110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draw</a:t>
            </a:r>
            <a:r>
              <a:rPr lang="mr-IN" sz="11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()</a:t>
            </a:r>
            <a:r>
              <a:rPr lang="en-US" sz="11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;</a:t>
            </a:r>
          </a:p>
          <a:p>
            <a:pPr>
              <a:spcBef>
                <a:spcPts val="500"/>
              </a:spcBef>
            </a:pPr>
            <a:r>
              <a:rPr lang="mr-IN" sz="1100" dirty="0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p2</a:t>
            </a:r>
            <a:r>
              <a:rPr lang="mr-IN" sz="11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.</a:t>
            </a:r>
            <a:r>
              <a:rPr lang="mr-IN" sz="110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draw</a:t>
            </a:r>
            <a:r>
              <a:rPr lang="mr-IN" sz="11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();</a:t>
            </a:r>
            <a:endParaRPr lang="en-US" sz="1100" dirty="0">
              <a:solidFill>
                <a:srgbClr val="000000"/>
              </a:solidFill>
              <a:latin typeface="Consolas" charset="0"/>
              <a:ea typeface="Consolas" charset="0"/>
              <a:cs typeface="Consolas" charset="0"/>
            </a:endParaRPr>
          </a:p>
          <a:p>
            <a:pPr>
              <a:spcBef>
                <a:spcPts val="500"/>
              </a:spcBef>
            </a:pPr>
            <a:r>
              <a:rPr lang="mr-IN" sz="1100" dirty="0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p1</a:t>
            </a:r>
            <a:r>
              <a:rPr lang="mr-IN" sz="11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.drawLineTo(</a:t>
            </a:r>
            <a:r>
              <a:rPr lang="mr-IN" sz="1100" dirty="0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p2</a:t>
            </a:r>
            <a:r>
              <a:rPr lang="mr-IN" sz="11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);</a:t>
            </a:r>
            <a:endParaRPr lang="en-US" sz="1100" dirty="0">
              <a:solidFill>
                <a:srgbClr val="000000"/>
              </a:solidFill>
              <a:latin typeface="Consolas" charset="0"/>
              <a:ea typeface="Consolas" charset="0"/>
              <a:cs typeface="Consolas" charset="0"/>
            </a:endParaRPr>
          </a:p>
          <a:p>
            <a:pPr>
              <a:spcBef>
                <a:spcPts val="100"/>
              </a:spcBef>
            </a:pPr>
            <a:r>
              <a:rPr lang="mr-IN" sz="105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	 </a:t>
            </a:r>
            <a:endParaRPr lang="mr-IN" sz="1100" dirty="0">
              <a:solidFill>
                <a:srgbClr val="000000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7411" name="Rectangle 3">
            <a:extLst>
              <a:ext uri="{FF2B5EF4-FFF2-40B4-BE49-F238E27FC236}">
                <a16:creationId xmlns:a16="http://schemas.microsoft.com/office/drawing/2014/main" id="{E3E98868-A4FA-B8CA-2399-A8024697BDD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dirty="0">
                <a:latin typeface="Consolas"/>
                <a:cs typeface="Consolas"/>
              </a:rPr>
              <a:t>Point:</a:t>
            </a:r>
            <a:r>
              <a:rPr kumimoji="0" lang="en-US" sz="1800" dirty="0"/>
              <a:t> </a:t>
            </a:r>
            <a:r>
              <a:rPr kumimoji="0" lang="en-US" dirty="0"/>
              <a:t>abstraction (API) and usage</a:t>
            </a:r>
            <a:endParaRPr kumimoji="0" lang="en-US" sz="1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9BA3224-DF11-D7BE-8082-DC23DD313A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8951" y="3425795"/>
            <a:ext cx="2271718" cy="2479040"/>
          </a:xfrm>
          <a:prstGeom prst="rect">
            <a:avLst/>
          </a:prstGeom>
          <a:ln>
            <a:solidFill>
              <a:srgbClr val="293973"/>
            </a:solidFill>
          </a:ln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C2D4A93B-8E22-4EBD-48D9-11495CA31CF7}"/>
              </a:ext>
            </a:extLst>
          </p:cNvPr>
          <p:cNvSpPr/>
          <p:nvPr/>
        </p:nvSpPr>
        <p:spPr bwMode="auto">
          <a:xfrm>
            <a:off x="4555479" y="969691"/>
            <a:ext cx="375357" cy="23051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ＭＳ Ｐゴシック" charset="-128"/>
                <a:cs typeface="Times New Roman" panose="02020603050405020304" pitchFamily="18" charset="0"/>
              </a:rPr>
              <a:t>API</a:t>
            </a:r>
          </a:p>
        </p:txBody>
      </p:sp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8EC57B56-330B-7E73-C68B-43A8D1A18C97}"/>
              </a:ext>
            </a:extLst>
          </p:cNvPr>
          <p:cNvSpPr/>
          <p:nvPr/>
        </p:nvSpPr>
        <p:spPr bwMode="auto">
          <a:xfrm>
            <a:off x="6688118" y="761984"/>
            <a:ext cx="1665290" cy="30306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ＭＳ Ｐゴシック" charset="-128"/>
                <a:cs typeface="Times New Roman" panose="02020603050405020304" pitchFamily="18" charset="0"/>
              </a:rPr>
              <a:t>Client code (</a:t>
            </a:r>
            <a:r>
              <a:rPr kumimoji="0" lang="en-US" sz="1100" b="0" i="0" u="none" strike="noStrike" cap="none" normalizeH="0" baseline="0" dirty="0">
                <a:ln>
                  <a:noFill/>
                </a:ln>
                <a:effectLst/>
                <a:latin typeface="Consolas" panose="020B0609020204030204" pitchFamily="49" charset="0"/>
                <a:ea typeface="ＭＳ Ｐゴシック" charset="-128"/>
                <a:cs typeface="Consolas" panose="020B0609020204030204" pitchFamily="49" charset="0"/>
              </a:rPr>
              <a:t>PointDemo</a:t>
            </a:r>
            <a:r>
              <a:rPr kumimoji="0" lang="en-US" sz="12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ＭＳ Ｐゴシック" charset="-128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BB9FE55-936E-2822-27CF-83DA9C16F0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0962" y="5773802"/>
            <a:ext cx="3494658" cy="1276420"/>
          </a:xfrm>
        </p:spPr>
        <p:txBody>
          <a:bodyPr>
            <a:noAutofit/>
          </a:bodyPr>
          <a:lstStyle/>
          <a:p>
            <a:pPr marL="11113" indent="-11113">
              <a:lnSpc>
                <a:spcPct val="100000"/>
              </a:lnSpc>
              <a:spcBef>
                <a:spcPts val="2400"/>
              </a:spcBef>
            </a:pP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(It looks like the 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Point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class uses the services of a class like 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StdDraw</a:t>
            </a:r>
            <a:r>
              <a:rPr lang="en-US" sz="1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).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75E9CC5E-7AF5-36FD-83AC-5681E20C1BCC}"/>
              </a:ext>
            </a:extLst>
          </p:cNvPr>
          <p:cNvSpPr txBox="1">
            <a:spLocks/>
          </p:cNvSpPr>
          <p:nvPr/>
        </p:nvSpPr>
        <p:spPr bwMode="auto">
          <a:xfrm>
            <a:off x="5712161" y="3040672"/>
            <a:ext cx="3431839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rgbClr val="003399"/>
              </a:buClr>
              <a:buSzPct val="50000"/>
              <a:buFont typeface="Monotype Sorts" charset="2"/>
              <a:defRPr kumimoji="1" sz="2800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1pPr>
            <a:lvl2pPr marL="346075" indent="-231775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/>
              <a:buChar char="•"/>
              <a:defRPr kumimoji="1" sz="2400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2pPr>
            <a:lvl3pPr marL="627063" indent="-166688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80000"/>
              <a:buChar char="–"/>
              <a:defRPr kumimoji="1" sz="2000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3pPr>
            <a:lvl4pPr marL="1147763" indent="-40481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Font typeface="Wingdings" charset="2"/>
              <a:buChar char="!"/>
              <a:defRPr kumimoji="1" sz="1800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4pPr>
            <a:lvl5pPr marL="15398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 sz="1800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5pPr>
            <a:lvl6pPr marL="19970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 sz="1800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24542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 sz="1800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29114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 sz="1800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33686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 sz="1800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pPr marL="11113" indent="-11113">
              <a:lnSpc>
                <a:spcPct val="100000"/>
              </a:lnSpc>
              <a:spcBef>
                <a:spcPts val="2400"/>
              </a:spcBef>
            </a:pPr>
            <a:r>
              <a:rPr lang="en-US" sz="1600" kern="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</a:t>
            </a:r>
          </a:p>
        </p:txBody>
      </p:sp>
    </p:spTree>
    <p:extLst>
      <p:ext uri="{BB962C8B-B14F-4D97-AF65-F5344CB8AC3E}">
        <p14:creationId xmlns:p14="http://schemas.microsoft.com/office/powerpoint/2010/main" val="406673297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061F33B-F607-6EE2-7291-8F9D126041E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9300" y="913517"/>
            <a:ext cx="4373113" cy="4804111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16000" tIns="72000" rIns="0" bIns="0" anchor="t" anchorCtr="0"/>
          <a:lstStyle/>
          <a:p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ea typeface="Consolas" charset="0"/>
                <a:cs typeface="Times New Roman" panose="02020603050405020304" pitchFamily="18" charset="0"/>
              </a:rPr>
              <a:t>/** Represents a point in a plain.</a:t>
            </a:r>
          </a:p>
          <a:p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ea typeface="Consolas" charset="0"/>
                <a:cs typeface="Times New Roman" panose="02020603050405020304" pitchFamily="18" charset="0"/>
              </a:rPr>
              <a:t> *  A point has x and y coordinates (</a:t>
            </a:r>
            <a:r>
              <a:rPr lang="en-US" sz="1200" dirty="0">
                <a:solidFill>
                  <a:srgbClr val="005799"/>
                </a:solidFill>
                <a:latin typeface="Consolas" panose="020B0609020204030204" pitchFamily="49" charset="0"/>
                <a:ea typeface="Consolas" charset="0"/>
                <a:cs typeface="Consolas" panose="020B0609020204030204" pitchFamily="49" charset="0"/>
              </a:rPr>
              <a:t>double</a:t>
            </a: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ea typeface="Consolas" charset="0"/>
                <a:cs typeface="Times New Roman" panose="02020603050405020304" pitchFamily="18" charset="0"/>
              </a:rPr>
              <a:t> values).</a:t>
            </a:r>
          </a:p>
          <a:p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ea typeface="Consolas" charset="0"/>
                <a:cs typeface="Times New Roman" panose="02020603050405020304" pitchFamily="18" charset="0"/>
              </a:rPr>
              <a:t> *  Provides algebraic and graphical operations. */</a:t>
            </a:r>
          </a:p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public class </a:t>
            </a:r>
            <a:r>
              <a:rPr lang="en-US" sz="1100" b="1" dirty="0">
                <a:latin typeface="Consolas" charset="0"/>
                <a:ea typeface="Consolas" charset="0"/>
                <a:cs typeface="Consolas" charset="0"/>
              </a:rPr>
              <a:t>Point</a:t>
            </a: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{</a:t>
            </a:r>
          </a:p>
          <a:p>
            <a:endParaRPr lang="en-US" sz="11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2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Constructs a point from the two doubles */</a:t>
            </a:r>
          </a:p>
          <a:p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public </a:t>
            </a:r>
            <a:r>
              <a:rPr lang="en-US" sz="1100" b="1" dirty="0">
                <a:latin typeface="Consolas" charset="0"/>
                <a:ea typeface="Consolas" charset="0"/>
                <a:cs typeface="Consolas" charset="0"/>
              </a:rPr>
              <a:t>Point</a:t>
            </a: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(double x, double y)</a:t>
            </a:r>
          </a:p>
          <a:p>
            <a:endParaRPr lang="en-US" sz="11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Returns a textual representation of this point as </a:t>
            </a:r>
            <a:r>
              <a:rPr lang="mr-IN" sz="1200" dirty="0">
                <a:solidFill>
                  <a:srgbClr val="005799"/>
                </a:solidFill>
                <a:latin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(x,y)</a:t>
            </a:r>
            <a:r>
              <a:rPr lang="mr-IN" sz="1200" dirty="0">
                <a:solidFill>
                  <a:srgbClr val="005799"/>
                </a:solidFill>
                <a:latin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*/</a:t>
            </a:r>
          </a:p>
          <a:p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public String </a:t>
            </a:r>
            <a:r>
              <a:rPr lang="en-US" sz="1100" b="1" dirty="0">
                <a:latin typeface="Consolas" charset="0"/>
                <a:ea typeface="Consolas" charset="0"/>
                <a:cs typeface="Consolas" charset="0"/>
              </a:rPr>
              <a:t>toString</a:t>
            </a: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()</a:t>
            </a:r>
          </a:p>
          <a:p>
            <a:endParaRPr lang="en-US" sz="11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1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</a:t>
            </a: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Returns the Euclidean distance between this point</a:t>
            </a:r>
            <a:b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*    and the other one */</a:t>
            </a:r>
            <a:endParaRPr lang="en-US" sz="1100" dirty="0">
              <a:solidFill>
                <a:srgbClr val="00579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public double </a:t>
            </a:r>
            <a:r>
              <a:rPr lang="en-US" sz="1100" b="1" dirty="0">
                <a:latin typeface="Consolas" charset="0"/>
                <a:ea typeface="Consolas" charset="0"/>
                <a:cs typeface="Consolas" charset="0"/>
              </a:rPr>
              <a:t>distanceTo</a:t>
            </a: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(Point other) {</a:t>
            </a:r>
          </a:p>
          <a:p>
            <a:endParaRPr lang="en-US" sz="11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Returns a point which is the vector</a:t>
            </a:r>
            <a:b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*   addition of this point and the other one */</a:t>
            </a:r>
          </a:p>
          <a:p>
            <a:pPr>
              <a:spcBef>
                <a:spcPts val="0"/>
              </a:spcBef>
            </a:pP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public Point </a:t>
            </a:r>
            <a:r>
              <a:rPr lang="en-US" sz="1100" b="1" dirty="0">
                <a:latin typeface="Consolas" charset="0"/>
                <a:ea typeface="Consolas" charset="0"/>
                <a:cs typeface="Consolas" charset="0"/>
              </a:rPr>
              <a:t>add</a:t>
            </a: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(Point other) {</a:t>
            </a:r>
          </a:p>
          <a:p>
            <a:endParaRPr lang="en-US" sz="11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Draws this point in a graphical 2D plain */</a:t>
            </a:r>
          </a:p>
          <a:p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public void </a:t>
            </a:r>
            <a:r>
              <a:rPr lang="en-US" sz="1100" b="1" dirty="0">
                <a:latin typeface="Consolas" charset="0"/>
                <a:ea typeface="Consolas" charset="0"/>
                <a:cs typeface="Consolas" charset="0"/>
              </a:rPr>
              <a:t>draw</a:t>
            </a: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()</a:t>
            </a:r>
          </a:p>
          <a:p>
            <a:endParaRPr lang="en-US" sz="11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Draws a line between this point and the other one */</a:t>
            </a:r>
            <a:endParaRPr lang="en-US" sz="1100" dirty="0">
              <a:solidFill>
                <a:srgbClr val="00579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public void </a:t>
            </a:r>
            <a:r>
              <a:rPr lang="en-US" sz="1100" b="1" dirty="0">
                <a:latin typeface="Consolas" charset="0"/>
                <a:ea typeface="Consolas" charset="0"/>
                <a:cs typeface="Consolas" charset="0"/>
              </a:rPr>
              <a:t>drawLineTo</a:t>
            </a: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(Point other)</a:t>
            </a:r>
          </a:p>
          <a:p>
            <a:pPr>
              <a:spcBef>
                <a:spcPts val="600"/>
              </a:spcBef>
            </a:pP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...</a:t>
            </a:r>
          </a:p>
          <a:p>
            <a:r>
              <a:rPr lang="mr-IN" sz="11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  <p:sp>
        <p:nvSpPr>
          <p:cNvPr id="1741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dirty="0">
                <a:latin typeface="Consolas"/>
                <a:cs typeface="Consolas"/>
              </a:rPr>
              <a:t>Point:</a:t>
            </a:r>
            <a:r>
              <a:rPr kumimoji="0" lang="en-US" sz="1800" dirty="0"/>
              <a:t> </a:t>
            </a:r>
            <a:r>
              <a:rPr kumimoji="0" lang="en-US" dirty="0"/>
              <a:t>abstraction (API) and usage</a:t>
            </a:r>
            <a:endParaRPr kumimoji="0" lang="en-US" sz="1800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13B7EB4-935D-A74A-B315-1C83F43E15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02574" y="900935"/>
            <a:ext cx="3485040" cy="2127149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16000" tIns="72000" rIns="0" bIns="0" anchor="t" anchorCtr="0"/>
          <a:lstStyle/>
          <a:p>
            <a:pPr>
              <a:spcBef>
                <a:spcPts val="0"/>
              </a:spcBef>
            </a:pPr>
            <a:r>
              <a:rPr lang="en-US" sz="1200" dirty="0">
                <a:latin typeface="Consolas" charset="0"/>
                <a:ea typeface="Consolas" charset="0"/>
                <a:cs typeface="Consolas" charset="0"/>
              </a:rPr>
              <a:t>...</a:t>
            </a:r>
          </a:p>
          <a:p>
            <a:pPr>
              <a:spcBef>
                <a:spcPts val="0"/>
              </a:spcBef>
            </a:pPr>
            <a:r>
              <a:rPr lang="en-US" sz="1200" dirty="0">
                <a:solidFill>
                  <a:srgbClr val="3F7F5F"/>
                </a:solidFill>
                <a:latin typeface="Times New Roman" panose="02020603050405020304" pitchFamily="18" charset="0"/>
                <a:ea typeface="Consolas" charset="0"/>
                <a:cs typeface="Times New Roman" panose="02020603050405020304" pitchFamily="18" charset="0"/>
              </a:rPr>
              <a:t>// Creates an array of random points</a:t>
            </a:r>
          </a:p>
          <a:p>
            <a:pPr>
              <a:spcBef>
                <a:spcPts val="300"/>
              </a:spcBef>
            </a:pPr>
            <a:r>
              <a:rPr lang="mr-IN" sz="1100" dirty="0">
                <a:latin typeface="Consolas" charset="0"/>
                <a:ea typeface="Consolas" charset="0"/>
                <a:cs typeface="Consolas" charset="0"/>
              </a:rPr>
              <a:t>int N = 100; </a:t>
            </a:r>
            <a:endParaRPr lang="en-US" sz="1100" dirty="0">
              <a:latin typeface="Consolas" charset="0"/>
              <a:ea typeface="Consolas" charset="0"/>
              <a:cs typeface="Consolas" charset="0"/>
            </a:endParaRPr>
          </a:p>
          <a:p>
            <a:pPr>
              <a:spcBef>
                <a:spcPts val="300"/>
              </a:spcBef>
            </a:pPr>
            <a:r>
              <a:rPr lang="en-US" sz="11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Point[] </a:t>
            </a:r>
            <a:r>
              <a:rPr lang="en-US" sz="1100" dirty="0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points</a:t>
            </a:r>
            <a:r>
              <a:rPr lang="en-US" sz="11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100" dirty="0">
                <a:solidFill>
                  <a:srgbClr val="7F0055"/>
                </a:solidFill>
                <a:latin typeface="Consolas" charset="0"/>
                <a:ea typeface="Consolas" charset="0"/>
                <a:cs typeface="Consolas" charset="0"/>
              </a:rPr>
              <a:t>new</a:t>
            </a:r>
            <a:r>
              <a:rPr lang="en-US" sz="11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Point[N];</a:t>
            </a:r>
            <a:endParaRPr lang="en-US" sz="1100" dirty="0">
              <a:highlight>
                <a:srgbClr val="D4D4D4"/>
              </a:highlight>
              <a:latin typeface="Consolas" charset="0"/>
              <a:ea typeface="Consolas" charset="0"/>
              <a:cs typeface="Consolas" charset="0"/>
            </a:endParaRPr>
          </a:p>
          <a:p>
            <a:pPr>
              <a:spcBef>
                <a:spcPts val="300"/>
              </a:spcBef>
            </a:pPr>
            <a:r>
              <a:rPr lang="mr-IN" sz="1100" dirty="0">
                <a:latin typeface="Consolas" charset="0"/>
                <a:ea typeface="Consolas" charset="0"/>
                <a:cs typeface="Consolas" charset="0"/>
              </a:rPr>
              <a:t>for (int i = 0; i &lt; </a:t>
            </a: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N; i++)</a:t>
            </a:r>
            <a:endParaRPr lang="en-US" sz="1100" dirty="0">
              <a:highlight>
                <a:srgbClr val="D4D4D4"/>
              </a:highlight>
              <a:latin typeface="Consolas" charset="0"/>
              <a:ea typeface="Consolas" charset="0"/>
              <a:cs typeface="Consolas" charset="0"/>
            </a:endParaRPr>
          </a:p>
          <a:p>
            <a:pPr>
              <a:spcBef>
                <a:spcPts val="100"/>
              </a:spcBef>
            </a:pPr>
            <a:r>
              <a:rPr lang="en-US" sz="1100" dirty="0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    points</a:t>
            </a:r>
            <a:r>
              <a:rPr lang="en-US" sz="11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[</a:t>
            </a:r>
            <a:r>
              <a:rPr lang="en-US" sz="1100" dirty="0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sz="11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] = </a:t>
            </a:r>
            <a:r>
              <a:rPr lang="en-US" sz="1100" dirty="0">
                <a:solidFill>
                  <a:srgbClr val="7F0055"/>
                </a:solidFill>
                <a:latin typeface="Consolas" charset="0"/>
                <a:ea typeface="Consolas" charset="0"/>
                <a:cs typeface="Consolas" charset="0"/>
              </a:rPr>
              <a:t>new</a:t>
            </a:r>
            <a:r>
              <a:rPr lang="en-US" sz="11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Point(Math.random(),</a:t>
            </a:r>
          </a:p>
          <a:p>
            <a:pPr>
              <a:spcBef>
                <a:spcPts val="100"/>
              </a:spcBef>
            </a:pPr>
            <a:r>
              <a:rPr lang="en-US" sz="11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                     Math.random());</a:t>
            </a:r>
          </a:p>
          <a:p>
            <a:pPr>
              <a:spcBef>
                <a:spcPts val="0"/>
              </a:spcBef>
            </a:pPr>
            <a:r>
              <a:rPr lang="en-US" sz="1100" dirty="0">
                <a:solidFill>
                  <a:srgbClr val="3F7F5F"/>
                </a:solidFill>
                <a:latin typeface="Times New Roman" panose="02020603050405020304" pitchFamily="18" charset="0"/>
                <a:ea typeface="Consolas" charset="0"/>
                <a:cs typeface="Times New Roman" panose="02020603050405020304" pitchFamily="18" charset="0"/>
              </a:rPr>
              <a:t>// Draws the points</a:t>
            </a:r>
          </a:p>
          <a:p>
            <a:pPr>
              <a:spcBef>
                <a:spcPts val="300"/>
              </a:spcBef>
            </a:pPr>
            <a:r>
              <a:rPr lang="mr-IN" sz="1100" dirty="0">
                <a:latin typeface="Consolas" charset="0"/>
                <a:ea typeface="Consolas" charset="0"/>
                <a:cs typeface="Consolas" charset="0"/>
              </a:rPr>
              <a:t>for (int i = 0; i &lt; </a:t>
            </a: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N; i++)</a:t>
            </a:r>
            <a:endParaRPr lang="en-US" sz="1100" dirty="0">
              <a:highlight>
                <a:srgbClr val="D4D4D4"/>
              </a:highlight>
              <a:latin typeface="Consolas" charset="0"/>
              <a:ea typeface="Consolas" charset="0"/>
              <a:cs typeface="Consolas" charset="0"/>
            </a:endParaRPr>
          </a:p>
          <a:p>
            <a:pPr>
              <a:spcBef>
                <a:spcPts val="100"/>
              </a:spcBef>
            </a:pPr>
            <a:r>
              <a:rPr lang="en-US" sz="1100" dirty="0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mr-IN" sz="1100" dirty="0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points</a:t>
            </a:r>
            <a:r>
              <a:rPr lang="mr-IN" sz="11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[</a:t>
            </a:r>
            <a:r>
              <a:rPr lang="mr-IN" sz="1100" dirty="0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mr-IN" sz="11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].draw();</a:t>
            </a:r>
            <a:endParaRPr lang="en-US" sz="1100" dirty="0">
              <a:solidFill>
                <a:srgbClr val="000000"/>
              </a:solidFill>
              <a:latin typeface="Consolas" charset="0"/>
              <a:ea typeface="Consolas" charset="0"/>
              <a:cs typeface="Consolas" charset="0"/>
            </a:endParaRPr>
          </a:p>
          <a:p>
            <a:pPr>
              <a:spcBef>
                <a:spcPts val="100"/>
              </a:spcBef>
            </a:pPr>
            <a:r>
              <a:rPr lang="mr-IN" sz="11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	 </a:t>
            </a: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7DF8E4E0-04BA-DB52-3E4D-0CB9A0095B5F}"/>
              </a:ext>
            </a:extLst>
          </p:cNvPr>
          <p:cNvSpPr/>
          <p:nvPr/>
        </p:nvSpPr>
        <p:spPr bwMode="auto">
          <a:xfrm>
            <a:off x="6688118" y="761984"/>
            <a:ext cx="1665290" cy="30306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ＭＳ Ｐゴシック" charset="-128"/>
                <a:cs typeface="Times New Roman" panose="02020603050405020304" pitchFamily="18" charset="0"/>
              </a:rPr>
              <a:t>Client code (</a:t>
            </a:r>
            <a:r>
              <a:rPr kumimoji="0" lang="en-US" sz="1100" b="0" i="0" u="none" strike="noStrike" cap="none" normalizeH="0" baseline="0" dirty="0">
                <a:ln>
                  <a:noFill/>
                </a:ln>
                <a:effectLst/>
                <a:latin typeface="Consolas" panose="020B0609020204030204" pitchFamily="49" charset="0"/>
                <a:ea typeface="ＭＳ Ｐゴシック" charset="-128"/>
                <a:cs typeface="Consolas" panose="020B0609020204030204" pitchFamily="49" charset="0"/>
              </a:rPr>
              <a:t>PointDemo</a:t>
            </a:r>
            <a:r>
              <a:rPr kumimoji="0" lang="en-US" sz="12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ＭＳ Ｐゴシック" charset="-128"/>
                <a:cs typeface="Times New Roman" panose="02020603050405020304" pitchFamily="18" charset="0"/>
              </a:rPr>
              <a:t>)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27AEC9B-228D-15D3-78AD-67629D160581}"/>
              </a:ext>
            </a:extLst>
          </p:cNvPr>
          <p:cNvSpPr/>
          <p:nvPr/>
        </p:nvSpPr>
        <p:spPr bwMode="auto">
          <a:xfrm>
            <a:off x="4555479" y="969691"/>
            <a:ext cx="375357" cy="23051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ＭＳ Ｐゴシック" charset="-128"/>
                <a:cs typeface="Times New Roman" panose="02020603050405020304" pitchFamily="18" charset="0"/>
              </a:rPr>
              <a:t>API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469A6BE5-98D8-7D28-CEFF-19ABBAD11488}"/>
              </a:ext>
            </a:extLst>
          </p:cNvPr>
          <p:cNvGrpSpPr/>
          <p:nvPr/>
        </p:nvGrpSpPr>
        <p:grpSpPr>
          <a:xfrm>
            <a:off x="4413600" y="3315572"/>
            <a:ext cx="4904287" cy="4070679"/>
            <a:chOff x="4413600" y="3315572"/>
            <a:chExt cx="4904287" cy="4070679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5F25D292-5A18-2547-816A-D80AE1D359E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703178" y="3315572"/>
              <a:ext cx="2570081" cy="2783840"/>
            </a:xfrm>
            <a:prstGeom prst="rect">
              <a:avLst/>
            </a:prstGeom>
            <a:ln>
              <a:solidFill>
                <a:srgbClr val="293973"/>
              </a:solidFill>
            </a:ln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4AEC2732-C71F-80F6-BF5F-72F6642E689B}"/>
                </a:ext>
              </a:extLst>
            </p:cNvPr>
            <p:cNvSpPr/>
            <p:nvPr/>
          </p:nvSpPr>
          <p:spPr bwMode="auto">
            <a:xfrm>
              <a:off x="7662441" y="6483206"/>
              <a:ext cx="862259" cy="264835"/>
            </a:xfrm>
            <a:prstGeom prst="rect">
              <a:avLst/>
            </a:prstGeom>
            <a:solidFill>
              <a:schemeClr val="bg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2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mic Sans MS" charset="0"/>
                <a:ea typeface="ＭＳ Ｐゴシック" charset="-128"/>
                <a:cs typeface="ＭＳ Ｐゴシック" charset="-128"/>
              </a:endParaRPr>
            </a:p>
          </p:txBody>
        </p:sp>
        <p:sp>
          <p:nvSpPr>
            <p:cNvPr id="4" name="Content Placeholder 2">
              <a:extLst>
                <a:ext uri="{FF2B5EF4-FFF2-40B4-BE49-F238E27FC236}">
                  <a16:creationId xmlns:a16="http://schemas.microsoft.com/office/drawing/2014/main" id="{3FC588FC-11BF-C97B-1596-D7C8BF2CCD0A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4413600" y="6109831"/>
              <a:ext cx="4904287" cy="127642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2075" tIns="46038" rIns="92075" bIns="46038" numCol="1" anchor="t" anchorCtr="0" compatLnSpc="1">
              <a:prstTxWarp prst="textNoShape">
                <a:avLst/>
              </a:prstTxWarp>
              <a:noAutofit/>
            </a:bodyPr>
            <a:lstStyle>
              <a:lvl1pPr marL="342900" indent="-342900" algn="l" rtl="0" eaLnBrk="0" fontAlgn="base" hangingPunct="0">
                <a:lnSpc>
                  <a:spcPts val="26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3399"/>
                </a:buClr>
                <a:buSzPct val="50000"/>
                <a:buFont typeface="Monotype Sorts" charset="2"/>
                <a:defRPr kumimoji="1" sz="2800">
                  <a:solidFill>
                    <a:schemeClr val="tx1"/>
                  </a:solidFill>
                  <a:latin typeface="Times New Roman"/>
                  <a:ea typeface="ＭＳ Ｐゴシック" charset="-128"/>
                  <a:cs typeface="Times New Roman"/>
                </a:defRPr>
              </a:lvl1pPr>
              <a:lvl2pPr marL="346075" indent="-231775" algn="l" rtl="0" eaLnBrk="0" fontAlgn="base" hangingPunct="0">
                <a:lnSpc>
                  <a:spcPts val="26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SzPct val="100000"/>
                <a:buFont typeface="Arial"/>
                <a:buChar char="•"/>
                <a:defRPr kumimoji="1" sz="2400">
                  <a:solidFill>
                    <a:schemeClr val="tx1"/>
                  </a:solidFill>
                  <a:latin typeface="Times New Roman"/>
                  <a:ea typeface="ＭＳ Ｐゴシック" charset="-128"/>
                  <a:cs typeface="Times New Roman"/>
                </a:defRPr>
              </a:lvl2pPr>
              <a:lvl3pPr marL="627063" indent="-166688" algn="l" rtl="0" eaLnBrk="0" fontAlgn="base" hangingPunct="0">
                <a:lnSpc>
                  <a:spcPts val="26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SzPct val="80000"/>
                <a:buChar char="–"/>
                <a:defRPr kumimoji="1" sz="2000">
                  <a:solidFill>
                    <a:schemeClr val="tx1"/>
                  </a:solidFill>
                  <a:latin typeface="Times New Roman"/>
                  <a:ea typeface="ＭＳ Ｐゴシック" charset="-128"/>
                  <a:cs typeface="Times New Roman"/>
                </a:defRPr>
              </a:lvl3pPr>
              <a:lvl4pPr marL="1147763" indent="-404813" algn="l" rtl="0" eaLnBrk="0" fontAlgn="base" hangingPunct="0">
                <a:lnSpc>
                  <a:spcPts val="26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Font typeface="Wingdings" charset="2"/>
                <a:buChar char="!"/>
                <a:defRPr kumimoji="1" sz="1800">
                  <a:solidFill>
                    <a:schemeClr val="tx1"/>
                  </a:solidFill>
                  <a:latin typeface="Times New Roman"/>
                  <a:ea typeface="ＭＳ Ｐゴシック" charset="-128"/>
                  <a:cs typeface="Times New Roman"/>
                </a:defRPr>
              </a:lvl4pPr>
              <a:lvl5pPr marL="1539875" indent="-169863" algn="l" rtl="0" eaLnBrk="0" fontAlgn="base" hangingPunct="0">
                <a:lnSpc>
                  <a:spcPts val="26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SzPct val="100000"/>
                <a:buChar char="–"/>
                <a:defRPr kumimoji="1" sz="1800">
                  <a:solidFill>
                    <a:schemeClr val="tx1"/>
                  </a:solidFill>
                  <a:latin typeface="Times New Roman"/>
                  <a:ea typeface="ＭＳ Ｐゴシック" charset="-128"/>
                  <a:cs typeface="Times New Roman"/>
                </a:defRPr>
              </a:lvl5pPr>
              <a:lvl6pPr marL="1997075" indent="-169863" algn="l" rtl="0" eaLnBrk="0" fontAlgn="base" hangingPunct="0">
                <a:lnSpc>
                  <a:spcPts val="26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SzPct val="100000"/>
                <a:buChar char="–"/>
                <a:defRPr kumimoji="1" sz="1800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6pPr>
              <a:lvl7pPr marL="2454275" indent="-169863" algn="l" rtl="0" eaLnBrk="0" fontAlgn="base" hangingPunct="0">
                <a:lnSpc>
                  <a:spcPts val="26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SzPct val="100000"/>
                <a:buChar char="–"/>
                <a:defRPr kumimoji="1" sz="1800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7pPr>
              <a:lvl8pPr marL="2911475" indent="-169863" algn="l" rtl="0" eaLnBrk="0" fontAlgn="base" hangingPunct="0">
                <a:lnSpc>
                  <a:spcPts val="26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SzPct val="100000"/>
                <a:buChar char="–"/>
                <a:defRPr kumimoji="1" sz="1800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8pPr>
              <a:lvl9pPr marL="3368675" indent="-169863" algn="l" rtl="0" eaLnBrk="0" fontAlgn="base" hangingPunct="0">
                <a:lnSpc>
                  <a:spcPts val="26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SzPct val="100000"/>
                <a:buChar char="–"/>
                <a:defRPr kumimoji="1" sz="1800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9pPr>
            </a:lstStyle>
            <a:p>
              <a:pPr marL="11113" indent="-11113">
                <a:lnSpc>
                  <a:spcPct val="100000"/>
                </a:lnSpc>
                <a:spcBef>
                  <a:spcPts val="2400"/>
                </a:spcBef>
              </a:pPr>
              <a:r>
                <a:rPr lang="en-US" sz="1600" kern="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(Here we make a huge assumption about the canvas, assuming that it is a square whose edge length is 1.0)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98463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ADF25C-F786-5B1F-8E56-427CDE043F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5DDA33-5EEF-E776-10DA-2C3A5E1784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Fractions</a:t>
            </a:r>
          </a:p>
        </p:txBody>
      </p:sp>
      <p:sp>
        <p:nvSpPr>
          <p:cNvPr id="23" name="Rounded Rectangular Callout 22">
            <a:extLst>
              <a:ext uri="{FF2B5EF4-FFF2-40B4-BE49-F238E27FC236}">
                <a16:creationId xmlns:a16="http://schemas.microsoft.com/office/drawing/2014/main" id="{1D733105-B5F2-5C0F-4B8D-C1F0024AF624}"/>
              </a:ext>
            </a:extLst>
          </p:cNvPr>
          <p:cNvSpPr/>
          <p:nvPr/>
        </p:nvSpPr>
        <p:spPr>
          <a:xfrm>
            <a:off x="1471306" y="999881"/>
            <a:ext cx="6293881" cy="646331"/>
          </a:xfrm>
          <a:prstGeom prst="wedgeRoundRectCallout">
            <a:avLst>
              <a:gd name="adj1" fmla="val -37301"/>
              <a:gd name="adj2" fmla="val 32712"/>
              <a:gd name="adj3" fmla="val 16667"/>
            </a:avLst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46800" rIns="0" rtlCol="0" anchor="ctr" anchorCtr="0"/>
          <a:lstStyle/>
          <a:p>
            <a:pPr>
              <a:spcBef>
                <a:spcPts val="600"/>
              </a:spcBef>
            </a:pPr>
            <a:r>
              <a:rPr lang="en-US" sz="20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 OOP, objects are derived from, and handled by, </a:t>
            </a:r>
            <a:r>
              <a:rPr lang="en-US" sz="2000" u="sng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classes</a:t>
            </a:r>
            <a:endParaRPr lang="en-US" sz="20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69F7344-FC02-2443-6717-7BC451D2EC60}"/>
              </a:ext>
            </a:extLst>
          </p:cNvPr>
          <p:cNvGrpSpPr/>
          <p:nvPr/>
        </p:nvGrpSpPr>
        <p:grpSpPr>
          <a:xfrm>
            <a:off x="2042504" y="1826473"/>
            <a:ext cx="5882295" cy="2630876"/>
            <a:chOff x="2660296" y="2228445"/>
            <a:chExt cx="5882295" cy="2630876"/>
          </a:xfrm>
        </p:grpSpPr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B00094BA-3E1D-FFD2-0CF4-DFCCE4E4D012}"/>
                </a:ext>
              </a:extLst>
            </p:cNvPr>
            <p:cNvSpPr txBox="1"/>
            <p:nvPr/>
          </p:nvSpPr>
          <p:spPr>
            <a:xfrm>
              <a:off x="4622895" y="2601201"/>
              <a:ext cx="101231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latin typeface="Consolas"/>
                  <a:cs typeface="Consolas"/>
                </a:rPr>
                <a:t>Fraction</a:t>
              </a:r>
              <a:endParaRPr lang="en-US" dirty="0">
                <a:latin typeface="Times New Roman"/>
                <a:cs typeface="Times New Roman"/>
              </a:endParaRPr>
            </a:p>
          </p:txBody>
        </p: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416BEF13-B15B-4C36-88B7-07561B5EEE54}"/>
                </a:ext>
              </a:extLst>
            </p:cNvPr>
            <p:cNvGrpSpPr/>
            <p:nvPr/>
          </p:nvGrpSpPr>
          <p:grpSpPr>
            <a:xfrm>
              <a:off x="2893048" y="3022115"/>
              <a:ext cx="5649543" cy="1339383"/>
              <a:chOff x="1623390" y="2036267"/>
              <a:chExt cx="5649543" cy="1339383"/>
            </a:xfrm>
          </p:grpSpPr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02F508DB-F3D7-A908-2A8A-869C4F8D777C}"/>
                  </a:ext>
                </a:extLst>
              </p:cNvPr>
              <p:cNvSpPr txBox="1"/>
              <p:nvPr/>
            </p:nvSpPr>
            <p:spPr>
              <a:xfrm>
                <a:off x="1623390" y="3046881"/>
                <a:ext cx="86520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latin typeface="Consolas"/>
                    <a:cs typeface="Consolas"/>
                  </a:rPr>
                  <a:t>2/5</a:t>
                </a: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6D9F31CB-9681-2771-CA9D-B61BB387DCFF}"/>
                  </a:ext>
                </a:extLst>
              </p:cNvPr>
              <p:cNvSpPr txBox="1"/>
              <p:nvPr/>
            </p:nvSpPr>
            <p:spPr>
              <a:xfrm>
                <a:off x="2703087" y="3067873"/>
                <a:ext cx="697389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latin typeface="Consolas"/>
                    <a:cs typeface="Consolas"/>
                  </a:rPr>
                  <a:t>1/3</a:t>
                </a:r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A192B444-D920-6CF0-5417-038685CB618D}"/>
                  </a:ext>
                </a:extLst>
              </p:cNvPr>
              <p:cNvSpPr txBox="1"/>
              <p:nvPr/>
            </p:nvSpPr>
            <p:spPr>
              <a:xfrm>
                <a:off x="3314120" y="3046880"/>
                <a:ext cx="1032793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latin typeface="Consolas"/>
                    <a:cs typeface="Consolas"/>
                  </a:rPr>
                  <a:t>  –7/19</a:t>
                </a: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B9C14672-4D9A-9193-E099-52C282DC0ECE}"/>
                  </a:ext>
                </a:extLst>
              </p:cNvPr>
              <p:cNvSpPr txBox="1"/>
              <p:nvPr/>
            </p:nvSpPr>
            <p:spPr>
              <a:xfrm>
                <a:off x="4581747" y="3021741"/>
                <a:ext cx="545426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latin typeface="Consolas"/>
                    <a:cs typeface="Consolas"/>
                  </a:rPr>
                  <a:t>...</a:t>
                </a: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1FC651D3-2D4D-AA46-2B2D-3194F32E4D5D}"/>
                  </a:ext>
                </a:extLst>
              </p:cNvPr>
              <p:cNvSpPr txBox="1"/>
              <p:nvPr/>
            </p:nvSpPr>
            <p:spPr>
              <a:xfrm>
                <a:off x="5290402" y="3046881"/>
                <a:ext cx="198253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latin typeface="Consolas"/>
                    <a:cs typeface="Consolas"/>
                  </a:rPr>
                  <a:t>int/int</a:t>
                </a:r>
              </a:p>
            </p:txBody>
          </p:sp>
          <p:cxnSp>
            <p:nvCxnSpPr>
              <p:cNvPr id="33" name="Straight Arrow Connector 32">
                <a:extLst>
                  <a:ext uri="{FF2B5EF4-FFF2-40B4-BE49-F238E27FC236}">
                    <a16:creationId xmlns:a16="http://schemas.microsoft.com/office/drawing/2014/main" id="{C5C9DB68-3DDC-2DCA-A9F9-4F882E85C179}"/>
                  </a:ext>
                </a:extLst>
              </p:cNvPr>
              <p:cNvCxnSpPr/>
              <p:nvPr/>
            </p:nvCxnSpPr>
            <p:spPr bwMode="auto">
              <a:xfrm flipH="1">
                <a:off x="1962615" y="2036267"/>
                <a:ext cx="1512098" cy="985474"/>
              </a:xfrm>
              <a:prstGeom prst="straightConnector1">
                <a:avLst/>
              </a:prstGeom>
              <a:solidFill>
                <a:schemeClr val="tx2"/>
              </a:solidFill>
              <a:ln w="9525" cap="flat" cmpd="sng" algn="ctr">
                <a:solidFill>
                  <a:schemeClr val="tx1"/>
                </a:solidFill>
                <a:prstDash val="dash"/>
                <a:round/>
                <a:headEnd type="none"/>
                <a:tailEnd type="none"/>
              </a:ln>
              <a:effectLst/>
            </p:spPr>
          </p:cxnSp>
          <p:cxnSp>
            <p:nvCxnSpPr>
              <p:cNvPr id="34" name="Straight Arrow Connector 33">
                <a:extLst>
                  <a:ext uri="{FF2B5EF4-FFF2-40B4-BE49-F238E27FC236}">
                    <a16:creationId xmlns:a16="http://schemas.microsoft.com/office/drawing/2014/main" id="{217763E0-FD9B-9CD8-B8A1-CE1BDD9E9D1B}"/>
                  </a:ext>
                </a:extLst>
              </p:cNvPr>
              <p:cNvCxnSpPr/>
              <p:nvPr/>
            </p:nvCxnSpPr>
            <p:spPr bwMode="auto">
              <a:xfrm flipH="1">
                <a:off x="2991151" y="2036267"/>
                <a:ext cx="724173" cy="985474"/>
              </a:xfrm>
              <a:prstGeom prst="straightConnector1">
                <a:avLst/>
              </a:prstGeom>
              <a:solidFill>
                <a:schemeClr val="tx2"/>
              </a:solidFill>
              <a:ln w="9525" cap="flat" cmpd="sng" algn="ctr">
                <a:solidFill>
                  <a:schemeClr val="tx1"/>
                </a:solidFill>
                <a:prstDash val="dash"/>
                <a:round/>
                <a:headEnd type="none"/>
                <a:tailEnd type="none"/>
              </a:ln>
              <a:effectLst/>
            </p:spPr>
          </p:cxnSp>
          <p:cxnSp>
            <p:nvCxnSpPr>
              <p:cNvPr id="35" name="Straight Arrow Connector 34">
                <a:extLst>
                  <a:ext uri="{FF2B5EF4-FFF2-40B4-BE49-F238E27FC236}">
                    <a16:creationId xmlns:a16="http://schemas.microsoft.com/office/drawing/2014/main" id="{EC45ECFF-8655-3143-6830-FC88039D018E}"/>
                  </a:ext>
                </a:extLst>
              </p:cNvPr>
              <p:cNvCxnSpPr/>
              <p:nvPr/>
            </p:nvCxnSpPr>
            <p:spPr bwMode="auto">
              <a:xfrm>
                <a:off x="3867724" y="2036267"/>
                <a:ext cx="1" cy="985474"/>
              </a:xfrm>
              <a:prstGeom prst="straightConnector1">
                <a:avLst/>
              </a:prstGeom>
              <a:solidFill>
                <a:schemeClr val="tx2"/>
              </a:solidFill>
              <a:ln w="9525" cap="flat" cmpd="sng" algn="ctr">
                <a:solidFill>
                  <a:schemeClr val="tx1"/>
                </a:solidFill>
                <a:prstDash val="dash"/>
                <a:round/>
                <a:headEnd type="none"/>
                <a:tailEnd type="none"/>
              </a:ln>
              <a:effectLst/>
            </p:spPr>
          </p:cxnSp>
          <p:cxnSp>
            <p:nvCxnSpPr>
              <p:cNvPr id="36" name="Straight Arrow Connector 35">
                <a:extLst>
                  <a:ext uri="{FF2B5EF4-FFF2-40B4-BE49-F238E27FC236}">
                    <a16:creationId xmlns:a16="http://schemas.microsoft.com/office/drawing/2014/main" id="{D26B9BCA-7070-4521-6006-B7E87EACB259}"/>
                  </a:ext>
                </a:extLst>
              </p:cNvPr>
              <p:cNvCxnSpPr/>
              <p:nvPr/>
            </p:nvCxnSpPr>
            <p:spPr bwMode="auto">
              <a:xfrm>
                <a:off x="4135135" y="2036267"/>
                <a:ext cx="1395870" cy="985474"/>
              </a:xfrm>
              <a:prstGeom prst="straightConnector1">
                <a:avLst/>
              </a:prstGeom>
              <a:solidFill>
                <a:schemeClr val="tx2"/>
              </a:solidFill>
              <a:ln w="9525" cap="flat" cmpd="sng" algn="ctr">
                <a:solidFill>
                  <a:schemeClr val="tx1"/>
                </a:solidFill>
                <a:prstDash val="dash"/>
                <a:round/>
                <a:headEnd type="none"/>
                <a:tailEnd type="none"/>
              </a:ln>
              <a:effectLst/>
            </p:spPr>
          </p:cxn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5CEAE61B-B784-030E-A881-9B67B072CF71}"/>
                </a:ext>
              </a:extLst>
            </p:cNvPr>
            <p:cNvGrpSpPr/>
            <p:nvPr/>
          </p:nvGrpSpPr>
          <p:grpSpPr>
            <a:xfrm>
              <a:off x="2660296" y="2228445"/>
              <a:ext cx="5151482" cy="2630876"/>
              <a:chOff x="1340588" y="1166872"/>
              <a:chExt cx="5151482" cy="2630876"/>
            </a:xfrm>
          </p:grpSpPr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0B573208-997C-A451-6595-53DB90DF81D1}"/>
                  </a:ext>
                </a:extLst>
              </p:cNvPr>
              <p:cNvSpPr txBox="1"/>
              <p:nvPr/>
            </p:nvSpPr>
            <p:spPr>
              <a:xfrm>
                <a:off x="3037516" y="1166872"/>
                <a:ext cx="2290978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solidFill>
                      <a:srgbClr val="000090"/>
                    </a:solidFill>
                    <a:latin typeface="Times New Roman"/>
                    <a:cs typeface="Times New Roman"/>
                  </a:rPr>
                  <a:t>Class </a:t>
                </a:r>
                <a:r>
                  <a:rPr lang="en-US" sz="1600" dirty="0">
                    <a:solidFill>
                      <a:schemeClr val="bg1">
                        <a:lumMod val="50000"/>
                      </a:schemeClr>
                    </a:solidFill>
                    <a:latin typeface="Times New Roman"/>
                    <a:cs typeface="Times New Roman"/>
                  </a:rPr>
                  <a:t>(example)</a:t>
                </a: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D31195C0-8A3D-311F-FED8-67CD3898C015}"/>
                  </a:ext>
                </a:extLst>
              </p:cNvPr>
              <p:cNvSpPr txBox="1"/>
              <p:nvPr/>
            </p:nvSpPr>
            <p:spPr>
              <a:xfrm>
                <a:off x="1340588" y="3459194"/>
                <a:ext cx="515148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600" dirty="0">
                    <a:solidFill>
                      <a:srgbClr val="000090"/>
                    </a:solidFill>
                    <a:latin typeface="Times New Roman"/>
                    <a:cs typeface="Times New Roman"/>
                  </a:rPr>
                  <a:t>Each fraction is an object / instance of type </a:t>
                </a:r>
                <a:r>
                  <a:rPr lang="en-US" sz="1600" dirty="0">
                    <a:solidFill>
                      <a:srgbClr val="000090"/>
                    </a:solidFill>
                    <a:latin typeface="Consolas" panose="020B0609020204030204" pitchFamily="49" charset="0"/>
                    <a:cs typeface="Consolas" panose="020B0609020204030204" pitchFamily="49" charset="0"/>
                  </a:rPr>
                  <a:t>Fraction</a:t>
                </a:r>
                <a:endParaRPr lang="en-US" sz="1600" dirty="0">
                  <a:solidFill>
                    <a:srgbClr val="000090"/>
                  </a:solidFill>
                  <a:latin typeface="Times New Roman"/>
                  <a:cs typeface="Times New Roman"/>
                </a:endParaRPr>
              </a:p>
            </p:txBody>
          </p:sp>
        </p:grpSp>
      </p:grpSp>
      <p:sp>
        <p:nvSpPr>
          <p:cNvPr id="3" name="Rounded Rectangular Callout 2">
            <a:extLst>
              <a:ext uri="{FF2B5EF4-FFF2-40B4-BE49-F238E27FC236}">
                <a16:creationId xmlns:a16="http://schemas.microsoft.com/office/drawing/2014/main" id="{D7F98D30-E042-1E62-92C9-853218FC22D5}"/>
              </a:ext>
            </a:extLst>
          </p:cNvPr>
          <p:cNvSpPr/>
          <p:nvPr/>
        </p:nvSpPr>
        <p:spPr>
          <a:xfrm>
            <a:off x="1530223" y="4960339"/>
            <a:ext cx="6293881" cy="646331"/>
          </a:xfrm>
          <a:prstGeom prst="wedgeRoundRectCallout">
            <a:avLst>
              <a:gd name="adj1" fmla="val -37301"/>
              <a:gd name="adj2" fmla="val 32712"/>
              <a:gd name="adj3" fmla="val 16667"/>
            </a:avLst>
          </a:prstGeom>
          <a:noFill/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tIns="46800" rIns="0" rtlCol="0" anchor="ctr" anchorCtr="0"/>
          <a:lstStyle/>
          <a:p>
            <a:pPr>
              <a:spcBef>
                <a:spcPts val="600"/>
              </a:spcBef>
            </a:pP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 </a:t>
            </a:r>
            <a:r>
              <a:rPr lang="en-US" sz="16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Fraction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class is designed to provide Fraction-oriented operations: </a:t>
            </a:r>
            <a:r>
              <a:rPr lang="en-US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add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multiply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invert, divide</a:t>
            </a:r>
            <a:r>
              <a:rPr lang="en-US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...</a:t>
            </a:r>
          </a:p>
        </p:txBody>
      </p:sp>
    </p:spTree>
    <p:extLst>
      <p:ext uri="{BB962C8B-B14F-4D97-AF65-F5344CB8AC3E}">
        <p14:creationId xmlns:p14="http://schemas.microsoft.com/office/powerpoint/2010/main" val="391865453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E324BD-42B1-B2D2-00EB-A5C0052AE9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7C89BD68-8CDE-569D-FD9B-C9ADAB9A38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9300" y="913517"/>
            <a:ext cx="4373113" cy="4804111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16000" tIns="72000" rIns="0" bIns="0" anchor="t" anchorCtr="0"/>
          <a:lstStyle/>
          <a:p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ea typeface="Consolas" charset="0"/>
                <a:cs typeface="Times New Roman" panose="02020603050405020304" pitchFamily="18" charset="0"/>
              </a:rPr>
              <a:t>/** Represents a point in a plain.</a:t>
            </a:r>
          </a:p>
          <a:p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ea typeface="Consolas" charset="0"/>
                <a:cs typeface="Times New Roman" panose="02020603050405020304" pitchFamily="18" charset="0"/>
              </a:rPr>
              <a:t> *  A point has x and y coordinates (</a:t>
            </a:r>
            <a:r>
              <a:rPr lang="en-US" sz="1200" dirty="0">
                <a:solidFill>
                  <a:srgbClr val="005799"/>
                </a:solidFill>
                <a:latin typeface="Consolas" panose="020B0609020204030204" pitchFamily="49" charset="0"/>
                <a:ea typeface="Consolas" charset="0"/>
                <a:cs typeface="Consolas" panose="020B0609020204030204" pitchFamily="49" charset="0"/>
              </a:rPr>
              <a:t>double</a:t>
            </a: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ea typeface="Consolas" charset="0"/>
                <a:cs typeface="Times New Roman" panose="02020603050405020304" pitchFamily="18" charset="0"/>
              </a:rPr>
              <a:t> values).</a:t>
            </a:r>
          </a:p>
          <a:p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ea typeface="Consolas" charset="0"/>
                <a:cs typeface="Times New Roman" panose="02020603050405020304" pitchFamily="18" charset="0"/>
              </a:rPr>
              <a:t> *  Provides algebraic and graphical operations. */</a:t>
            </a:r>
          </a:p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public class </a:t>
            </a:r>
            <a:r>
              <a:rPr lang="en-US" sz="1100" b="1" dirty="0">
                <a:latin typeface="Consolas" charset="0"/>
                <a:ea typeface="Consolas" charset="0"/>
                <a:cs typeface="Consolas" charset="0"/>
              </a:rPr>
              <a:t>Point</a:t>
            </a: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{</a:t>
            </a:r>
          </a:p>
          <a:p>
            <a:endParaRPr lang="en-US" sz="11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2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Constructs a point from the two doubles */</a:t>
            </a:r>
          </a:p>
          <a:p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public </a:t>
            </a:r>
            <a:r>
              <a:rPr lang="en-US" sz="1100" b="1" dirty="0">
                <a:latin typeface="Consolas" charset="0"/>
                <a:ea typeface="Consolas" charset="0"/>
                <a:cs typeface="Consolas" charset="0"/>
              </a:rPr>
              <a:t>Point</a:t>
            </a: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(double x, double y)</a:t>
            </a:r>
          </a:p>
          <a:p>
            <a:endParaRPr lang="en-US" sz="11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Returns a textual representation of this point as </a:t>
            </a:r>
            <a:r>
              <a:rPr lang="mr-IN" sz="1200" dirty="0">
                <a:solidFill>
                  <a:srgbClr val="005799"/>
                </a:solidFill>
                <a:latin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(x,y)</a:t>
            </a:r>
            <a:r>
              <a:rPr lang="mr-IN" sz="1200" dirty="0">
                <a:solidFill>
                  <a:srgbClr val="005799"/>
                </a:solidFill>
                <a:latin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*/</a:t>
            </a:r>
          </a:p>
          <a:p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public String </a:t>
            </a:r>
            <a:r>
              <a:rPr lang="en-US" sz="1100" b="1" dirty="0">
                <a:latin typeface="Consolas" charset="0"/>
                <a:ea typeface="Consolas" charset="0"/>
                <a:cs typeface="Consolas" charset="0"/>
              </a:rPr>
              <a:t>toString</a:t>
            </a: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()</a:t>
            </a:r>
          </a:p>
          <a:p>
            <a:endParaRPr lang="en-US" sz="11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1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</a:t>
            </a: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Returns the Euclidean distance between this point</a:t>
            </a:r>
            <a:b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*    and the other one */</a:t>
            </a:r>
            <a:endParaRPr lang="en-US" sz="1100" dirty="0">
              <a:solidFill>
                <a:srgbClr val="00579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public double </a:t>
            </a:r>
            <a:r>
              <a:rPr lang="en-US" sz="1100" b="1" dirty="0">
                <a:latin typeface="Consolas" charset="0"/>
                <a:ea typeface="Consolas" charset="0"/>
                <a:cs typeface="Consolas" charset="0"/>
              </a:rPr>
              <a:t>distanceTo</a:t>
            </a: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(Point other) {</a:t>
            </a:r>
          </a:p>
          <a:p>
            <a:endParaRPr lang="en-US" sz="11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Returns a point which is the vector</a:t>
            </a:r>
            <a:b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*   addition of this point and the other one */</a:t>
            </a:r>
          </a:p>
          <a:p>
            <a:pPr>
              <a:spcBef>
                <a:spcPts val="0"/>
              </a:spcBef>
            </a:pP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public Point </a:t>
            </a:r>
            <a:r>
              <a:rPr lang="en-US" sz="1100" b="1" dirty="0">
                <a:latin typeface="Consolas" charset="0"/>
                <a:ea typeface="Consolas" charset="0"/>
                <a:cs typeface="Consolas" charset="0"/>
              </a:rPr>
              <a:t>add</a:t>
            </a: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(Point other) {</a:t>
            </a:r>
          </a:p>
          <a:p>
            <a:endParaRPr lang="en-US" sz="11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Draws this point in a graphical 2D plain */</a:t>
            </a:r>
          </a:p>
          <a:p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public void </a:t>
            </a:r>
            <a:r>
              <a:rPr lang="en-US" sz="1100" b="1" dirty="0">
                <a:latin typeface="Consolas" charset="0"/>
                <a:ea typeface="Consolas" charset="0"/>
                <a:cs typeface="Consolas" charset="0"/>
              </a:rPr>
              <a:t>draw</a:t>
            </a: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()</a:t>
            </a:r>
          </a:p>
          <a:p>
            <a:endParaRPr lang="en-US" sz="11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Draws a line between this point and the other one */</a:t>
            </a:r>
            <a:endParaRPr lang="en-US" sz="1100" dirty="0">
              <a:solidFill>
                <a:srgbClr val="00579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public void </a:t>
            </a:r>
            <a:r>
              <a:rPr lang="en-US" sz="1100" b="1" dirty="0">
                <a:latin typeface="Consolas" charset="0"/>
                <a:ea typeface="Consolas" charset="0"/>
                <a:cs typeface="Consolas" charset="0"/>
              </a:rPr>
              <a:t>drawLineTo</a:t>
            </a: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(Point other)</a:t>
            </a:r>
          </a:p>
          <a:p>
            <a:pPr>
              <a:spcBef>
                <a:spcPts val="600"/>
              </a:spcBef>
            </a:pP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...</a:t>
            </a:r>
          </a:p>
          <a:p>
            <a:r>
              <a:rPr lang="mr-IN" sz="11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  <p:sp>
        <p:nvSpPr>
          <p:cNvPr id="17411" name="Rectangle 3">
            <a:extLst>
              <a:ext uri="{FF2B5EF4-FFF2-40B4-BE49-F238E27FC236}">
                <a16:creationId xmlns:a16="http://schemas.microsoft.com/office/drawing/2014/main" id="{E33BA43B-6E40-3319-CF65-D6F247EA131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dirty="0">
                <a:latin typeface="Consolas"/>
                <a:cs typeface="Consolas"/>
              </a:rPr>
              <a:t>Point:</a:t>
            </a:r>
            <a:r>
              <a:rPr kumimoji="0" lang="en-US" sz="1800" dirty="0"/>
              <a:t> </a:t>
            </a:r>
            <a:r>
              <a:rPr kumimoji="0" lang="en-US" dirty="0"/>
              <a:t>abstraction (API) and usage</a:t>
            </a:r>
            <a:endParaRPr kumimoji="0" lang="en-US" sz="18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9F9F59E-8C35-CB26-D376-7EFF7207DE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2574" y="3429000"/>
            <a:ext cx="3564082" cy="2635985"/>
          </a:xfrm>
        </p:spPr>
        <p:txBody>
          <a:bodyPr>
            <a:noAutofit/>
          </a:bodyPr>
          <a:lstStyle/>
          <a:p>
            <a:pPr marL="90487" indent="0">
              <a:lnSpc>
                <a:spcPct val="100000"/>
              </a:lnSpc>
              <a:spcBef>
                <a:spcPts val="1200"/>
              </a:spcBef>
              <a:buClrTx/>
              <a:buSzPct val="100000"/>
            </a:pPr>
            <a:r>
              <a:rPr lang="en-US" sz="1800" u="sng" dirty="0">
                <a:solidFill>
                  <a:schemeClr val="tx1"/>
                </a:solidFill>
                <a:latin typeface="Times New Roman" panose="02020603050405020304" pitchFamily="18" charset="0"/>
                <a:ea typeface="Consolas" charset="0"/>
                <a:cs typeface="Times New Roman" panose="02020603050405020304" pitchFamily="18" charset="0"/>
              </a:rPr>
              <a:t>Observations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ea typeface="Consolas" charset="0"/>
                <a:cs typeface="Times New Roman" panose="02020603050405020304" pitchFamily="18" charset="0"/>
              </a:rPr>
              <a:t> (from the client code):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69875" indent="-180975">
              <a:lnSpc>
                <a:spcPct val="100000"/>
              </a:lnSpc>
              <a:spcBef>
                <a:spcPts val="600"/>
              </a:spcBef>
              <a:buClrTx/>
              <a:buSzPct val="130000"/>
              <a:buFont typeface="Arial" charset="0"/>
              <a:buChar char="•"/>
            </a:pPr>
            <a:r>
              <a:rPr lang="en-US" sz="14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Point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is a </a:t>
            </a:r>
            <a:r>
              <a:rPr lang="en-US" sz="16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type</a:t>
            </a:r>
          </a:p>
          <a:p>
            <a:pPr marL="269875" indent="-180975">
              <a:lnSpc>
                <a:spcPct val="100000"/>
              </a:lnSpc>
              <a:spcBef>
                <a:spcPts val="600"/>
              </a:spcBef>
              <a:buClrTx/>
              <a:buSzPct val="100000"/>
              <a:buFont typeface="Arial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Just like we can create and use arrays of </a:t>
            </a:r>
            <a:r>
              <a:rPr lang="en-US" sz="16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primitive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data types, we can create and use arrays of </a:t>
            </a:r>
            <a:r>
              <a:rPr lang="en-US" sz="1600" i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object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types.</a:t>
            </a:r>
          </a:p>
          <a:p>
            <a:pPr>
              <a:lnSpc>
                <a:spcPct val="100000"/>
              </a:lnSpc>
              <a:spcBef>
                <a:spcPts val="2400"/>
              </a:spcBef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8B65E54D-F330-B24B-5871-1517DCFE6FEC}"/>
              </a:ext>
            </a:extLst>
          </p:cNvPr>
          <p:cNvSpPr/>
          <p:nvPr/>
        </p:nvSpPr>
        <p:spPr bwMode="auto">
          <a:xfrm>
            <a:off x="4555479" y="969691"/>
            <a:ext cx="375357" cy="23051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ＭＳ Ｐゴシック" charset="-128"/>
                <a:cs typeface="Times New Roman" panose="02020603050405020304" pitchFamily="18" charset="0"/>
              </a:rPr>
              <a:t>API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58F70BA-6338-F80F-E224-0D319888470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02574" y="900935"/>
            <a:ext cx="3485040" cy="2127149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16000" tIns="72000" rIns="0" bIns="0" anchor="t" anchorCtr="0"/>
          <a:lstStyle/>
          <a:p>
            <a:pPr>
              <a:spcBef>
                <a:spcPts val="0"/>
              </a:spcBef>
            </a:pPr>
            <a:r>
              <a:rPr lang="en-US" sz="1200" dirty="0">
                <a:latin typeface="Consolas" charset="0"/>
                <a:ea typeface="Consolas" charset="0"/>
                <a:cs typeface="Consolas" charset="0"/>
              </a:rPr>
              <a:t>...</a:t>
            </a:r>
          </a:p>
          <a:p>
            <a:pPr>
              <a:spcBef>
                <a:spcPts val="0"/>
              </a:spcBef>
            </a:pPr>
            <a:r>
              <a:rPr lang="en-US" sz="1200" dirty="0">
                <a:solidFill>
                  <a:srgbClr val="3F7F5F"/>
                </a:solidFill>
                <a:latin typeface="Times New Roman" panose="02020603050405020304" pitchFamily="18" charset="0"/>
                <a:ea typeface="Consolas" charset="0"/>
                <a:cs typeface="Times New Roman" panose="02020603050405020304" pitchFamily="18" charset="0"/>
              </a:rPr>
              <a:t>// Creates an array of random points</a:t>
            </a:r>
          </a:p>
          <a:p>
            <a:pPr>
              <a:spcBef>
                <a:spcPts val="300"/>
              </a:spcBef>
            </a:pPr>
            <a:r>
              <a:rPr lang="mr-IN" sz="1100" dirty="0">
                <a:latin typeface="Consolas" charset="0"/>
                <a:ea typeface="Consolas" charset="0"/>
                <a:cs typeface="Consolas" charset="0"/>
              </a:rPr>
              <a:t>int N = 100; </a:t>
            </a:r>
            <a:endParaRPr lang="en-US" sz="1100" dirty="0">
              <a:latin typeface="Consolas" charset="0"/>
              <a:ea typeface="Consolas" charset="0"/>
              <a:cs typeface="Consolas" charset="0"/>
            </a:endParaRPr>
          </a:p>
          <a:p>
            <a:pPr>
              <a:spcBef>
                <a:spcPts val="300"/>
              </a:spcBef>
            </a:pPr>
            <a:r>
              <a:rPr lang="en-US" sz="11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Point[] </a:t>
            </a:r>
            <a:r>
              <a:rPr lang="en-US" sz="1100" dirty="0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points</a:t>
            </a:r>
            <a:r>
              <a:rPr lang="en-US" sz="11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100" dirty="0">
                <a:solidFill>
                  <a:srgbClr val="7F0055"/>
                </a:solidFill>
                <a:latin typeface="Consolas" charset="0"/>
                <a:ea typeface="Consolas" charset="0"/>
                <a:cs typeface="Consolas" charset="0"/>
              </a:rPr>
              <a:t>new</a:t>
            </a:r>
            <a:r>
              <a:rPr lang="en-US" sz="11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Point[N];</a:t>
            </a:r>
            <a:endParaRPr lang="en-US" sz="1100" dirty="0">
              <a:highlight>
                <a:srgbClr val="D4D4D4"/>
              </a:highlight>
              <a:latin typeface="Consolas" charset="0"/>
              <a:ea typeface="Consolas" charset="0"/>
              <a:cs typeface="Consolas" charset="0"/>
            </a:endParaRPr>
          </a:p>
          <a:p>
            <a:pPr>
              <a:spcBef>
                <a:spcPts val="300"/>
              </a:spcBef>
            </a:pPr>
            <a:r>
              <a:rPr lang="mr-IN" sz="1100" dirty="0">
                <a:latin typeface="Consolas" charset="0"/>
                <a:ea typeface="Consolas" charset="0"/>
                <a:cs typeface="Consolas" charset="0"/>
              </a:rPr>
              <a:t>for (int i = 0; i &lt; </a:t>
            </a: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N; i++)</a:t>
            </a:r>
            <a:endParaRPr lang="en-US" sz="1100" dirty="0">
              <a:highlight>
                <a:srgbClr val="D4D4D4"/>
              </a:highlight>
              <a:latin typeface="Consolas" charset="0"/>
              <a:ea typeface="Consolas" charset="0"/>
              <a:cs typeface="Consolas" charset="0"/>
            </a:endParaRPr>
          </a:p>
          <a:p>
            <a:pPr>
              <a:spcBef>
                <a:spcPts val="100"/>
              </a:spcBef>
            </a:pPr>
            <a:r>
              <a:rPr lang="en-US" sz="1100" dirty="0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    points</a:t>
            </a:r>
            <a:r>
              <a:rPr lang="en-US" sz="11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[</a:t>
            </a:r>
            <a:r>
              <a:rPr lang="en-US" sz="1100" dirty="0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sz="11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] = </a:t>
            </a:r>
            <a:r>
              <a:rPr lang="en-US" sz="1100" dirty="0">
                <a:solidFill>
                  <a:srgbClr val="7F0055"/>
                </a:solidFill>
                <a:latin typeface="Consolas" charset="0"/>
                <a:ea typeface="Consolas" charset="0"/>
                <a:cs typeface="Consolas" charset="0"/>
              </a:rPr>
              <a:t>new</a:t>
            </a:r>
            <a:r>
              <a:rPr lang="en-US" sz="11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Point(Math.random(),</a:t>
            </a:r>
          </a:p>
          <a:p>
            <a:pPr>
              <a:spcBef>
                <a:spcPts val="100"/>
              </a:spcBef>
            </a:pPr>
            <a:r>
              <a:rPr lang="en-US" sz="11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                     Math.random());</a:t>
            </a:r>
          </a:p>
          <a:p>
            <a:pPr>
              <a:spcBef>
                <a:spcPts val="0"/>
              </a:spcBef>
            </a:pPr>
            <a:r>
              <a:rPr lang="en-US" sz="1100" dirty="0">
                <a:solidFill>
                  <a:srgbClr val="3F7F5F"/>
                </a:solidFill>
                <a:latin typeface="Times New Roman" panose="02020603050405020304" pitchFamily="18" charset="0"/>
                <a:ea typeface="Consolas" charset="0"/>
                <a:cs typeface="Times New Roman" panose="02020603050405020304" pitchFamily="18" charset="0"/>
              </a:rPr>
              <a:t>// Draws the points</a:t>
            </a:r>
          </a:p>
          <a:p>
            <a:pPr>
              <a:spcBef>
                <a:spcPts val="300"/>
              </a:spcBef>
            </a:pPr>
            <a:r>
              <a:rPr lang="mr-IN" sz="1100" dirty="0">
                <a:latin typeface="Consolas" charset="0"/>
                <a:ea typeface="Consolas" charset="0"/>
                <a:cs typeface="Consolas" charset="0"/>
              </a:rPr>
              <a:t>for (int i = 0; i &lt; </a:t>
            </a: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N; i++)</a:t>
            </a:r>
            <a:endParaRPr lang="en-US" sz="1100" dirty="0">
              <a:highlight>
                <a:srgbClr val="D4D4D4"/>
              </a:highlight>
              <a:latin typeface="Consolas" charset="0"/>
              <a:ea typeface="Consolas" charset="0"/>
              <a:cs typeface="Consolas" charset="0"/>
            </a:endParaRPr>
          </a:p>
          <a:p>
            <a:pPr>
              <a:spcBef>
                <a:spcPts val="100"/>
              </a:spcBef>
            </a:pPr>
            <a:r>
              <a:rPr lang="en-US" sz="1100" dirty="0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mr-IN" sz="1100" dirty="0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points</a:t>
            </a:r>
            <a:r>
              <a:rPr lang="mr-IN" sz="11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[</a:t>
            </a:r>
            <a:r>
              <a:rPr lang="mr-IN" sz="1100" dirty="0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mr-IN" sz="11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].draw();</a:t>
            </a:r>
            <a:endParaRPr lang="en-US" sz="1100" dirty="0">
              <a:solidFill>
                <a:srgbClr val="000000"/>
              </a:solidFill>
              <a:latin typeface="Consolas" charset="0"/>
              <a:ea typeface="Consolas" charset="0"/>
              <a:cs typeface="Consolas" charset="0"/>
            </a:endParaRPr>
          </a:p>
          <a:p>
            <a:pPr>
              <a:spcBef>
                <a:spcPts val="100"/>
              </a:spcBef>
            </a:pPr>
            <a:r>
              <a:rPr lang="mr-IN" sz="11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	 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D058CAF4-C543-D079-8BE5-2C1E4FEC6097}"/>
              </a:ext>
            </a:extLst>
          </p:cNvPr>
          <p:cNvSpPr/>
          <p:nvPr/>
        </p:nvSpPr>
        <p:spPr bwMode="auto">
          <a:xfrm>
            <a:off x="6688118" y="761984"/>
            <a:ext cx="1665290" cy="30306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ＭＳ Ｐゴシック" charset="-128"/>
                <a:cs typeface="Times New Roman" panose="02020603050405020304" pitchFamily="18" charset="0"/>
              </a:rPr>
              <a:t>Client code (</a:t>
            </a:r>
            <a:r>
              <a:rPr kumimoji="0" lang="en-US" sz="1100" b="0" i="0" u="none" strike="noStrike" cap="none" normalizeH="0" baseline="0" dirty="0">
                <a:ln>
                  <a:noFill/>
                </a:ln>
                <a:effectLst/>
                <a:latin typeface="Consolas" panose="020B0609020204030204" pitchFamily="49" charset="0"/>
                <a:ea typeface="ＭＳ Ｐゴシック" charset="-128"/>
                <a:cs typeface="Consolas" panose="020B0609020204030204" pitchFamily="49" charset="0"/>
              </a:rPr>
              <a:t>PointDemo</a:t>
            </a:r>
            <a:r>
              <a:rPr kumimoji="0" lang="en-US" sz="12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ＭＳ Ｐゴシック" charset="-128"/>
                <a:cs typeface="Times New Roman" panose="02020603050405020304" pitchFamily="18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70297775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C68D7D-C1D6-E7FB-FA3C-ECF172F809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5AA3330-A1CB-6BFD-0F28-67DCA03B5419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9300" y="913517"/>
            <a:ext cx="4373113" cy="4804111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16000" tIns="72000" rIns="0" bIns="0" anchor="t" anchorCtr="0"/>
          <a:lstStyle/>
          <a:p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ea typeface="Consolas" charset="0"/>
                <a:cs typeface="Times New Roman" panose="02020603050405020304" pitchFamily="18" charset="0"/>
              </a:rPr>
              <a:t>/** Represents a point in a plain.</a:t>
            </a:r>
          </a:p>
          <a:p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ea typeface="Consolas" charset="0"/>
                <a:cs typeface="Times New Roman" panose="02020603050405020304" pitchFamily="18" charset="0"/>
              </a:rPr>
              <a:t> *  A point has x and y coordinates (</a:t>
            </a:r>
            <a:r>
              <a:rPr lang="en-US" sz="1200" dirty="0">
                <a:solidFill>
                  <a:srgbClr val="005799"/>
                </a:solidFill>
                <a:latin typeface="Consolas" panose="020B0609020204030204" pitchFamily="49" charset="0"/>
                <a:ea typeface="Consolas" charset="0"/>
                <a:cs typeface="Consolas" panose="020B0609020204030204" pitchFamily="49" charset="0"/>
              </a:rPr>
              <a:t>double</a:t>
            </a: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ea typeface="Consolas" charset="0"/>
                <a:cs typeface="Times New Roman" panose="02020603050405020304" pitchFamily="18" charset="0"/>
              </a:rPr>
              <a:t> values).</a:t>
            </a:r>
          </a:p>
          <a:p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ea typeface="Consolas" charset="0"/>
                <a:cs typeface="Times New Roman" panose="02020603050405020304" pitchFamily="18" charset="0"/>
              </a:rPr>
              <a:t> *  Provides algebraic and graphical operations. */</a:t>
            </a:r>
          </a:p>
          <a:p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public class </a:t>
            </a:r>
            <a:r>
              <a:rPr lang="en-US" sz="1100" b="1" dirty="0">
                <a:latin typeface="Consolas" charset="0"/>
                <a:ea typeface="Consolas" charset="0"/>
                <a:cs typeface="Consolas" charset="0"/>
              </a:rPr>
              <a:t>Point</a:t>
            </a: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{</a:t>
            </a:r>
          </a:p>
          <a:p>
            <a:endParaRPr lang="en-US" sz="11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2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Constructs a point from the two doubles */</a:t>
            </a:r>
          </a:p>
          <a:p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public </a:t>
            </a:r>
            <a:r>
              <a:rPr lang="en-US" sz="1100" b="1" dirty="0">
                <a:latin typeface="Consolas" charset="0"/>
                <a:ea typeface="Consolas" charset="0"/>
                <a:cs typeface="Consolas" charset="0"/>
              </a:rPr>
              <a:t>Point</a:t>
            </a: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(double x, double y)</a:t>
            </a:r>
          </a:p>
          <a:p>
            <a:endParaRPr lang="en-US" sz="11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Returns a textual representation of this point as </a:t>
            </a:r>
            <a:r>
              <a:rPr lang="mr-IN" sz="1200" dirty="0">
                <a:solidFill>
                  <a:srgbClr val="005799"/>
                </a:solidFill>
                <a:latin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(x,y)</a:t>
            </a:r>
            <a:r>
              <a:rPr lang="mr-IN" sz="1200" dirty="0">
                <a:solidFill>
                  <a:srgbClr val="005799"/>
                </a:solidFill>
                <a:latin typeface="Times New Roman" panose="02020603050405020304" pitchFamily="18" charset="0"/>
              </a:rPr>
              <a:t>"</a:t>
            </a: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*/</a:t>
            </a:r>
          </a:p>
          <a:p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public String </a:t>
            </a:r>
            <a:r>
              <a:rPr lang="en-US" sz="1100" b="1" dirty="0">
                <a:latin typeface="Consolas" charset="0"/>
                <a:ea typeface="Consolas" charset="0"/>
                <a:cs typeface="Consolas" charset="0"/>
              </a:rPr>
              <a:t>toString</a:t>
            </a: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()</a:t>
            </a:r>
          </a:p>
          <a:p>
            <a:endParaRPr lang="en-US" sz="11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1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</a:t>
            </a: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Returns the Euclidean distance between this point</a:t>
            </a:r>
            <a:b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*    and the other one */</a:t>
            </a:r>
            <a:endParaRPr lang="en-US" sz="1100" dirty="0">
              <a:solidFill>
                <a:srgbClr val="00579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public double </a:t>
            </a:r>
            <a:r>
              <a:rPr lang="en-US" sz="1100" b="1" dirty="0">
                <a:latin typeface="Consolas" charset="0"/>
                <a:ea typeface="Consolas" charset="0"/>
                <a:cs typeface="Consolas" charset="0"/>
              </a:rPr>
              <a:t>distanceTo</a:t>
            </a: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(Point other) {</a:t>
            </a:r>
          </a:p>
          <a:p>
            <a:endParaRPr lang="en-US" sz="11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Returns a point which is the vector</a:t>
            </a:r>
            <a:b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*   addition of this point and the other one */</a:t>
            </a:r>
          </a:p>
          <a:p>
            <a:pPr>
              <a:spcBef>
                <a:spcPts val="0"/>
              </a:spcBef>
            </a:pP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public Point </a:t>
            </a:r>
            <a:r>
              <a:rPr lang="en-US" sz="1100" b="1" dirty="0">
                <a:latin typeface="Consolas" charset="0"/>
                <a:ea typeface="Consolas" charset="0"/>
                <a:cs typeface="Consolas" charset="0"/>
              </a:rPr>
              <a:t>add</a:t>
            </a: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(Point other) {</a:t>
            </a:r>
          </a:p>
          <a:p>
            <a:endParaRPr lang="en-US" sz="11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Draws this point in a graphical 2D plain */</a:t>
            </a:r>
          </a:p>
          <a:p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100" dirty="0">
                <a:solidFill>
                  <a:schemeClr val="bg1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public void </a:t>
            </a:r>
            <a:r>
              <a:rPr lang="en-US" sz="1100" b="1" dirty="0">
                <a:latin typeface="Consolas" charset="0"/>
                <a:ea typeface="Consolas" charset="0"/>
                <a:cs typeface="Consolas" charset="0"/>
              </a:rPr>
              <a:t>draw</a:t>
            </a: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()</a:t>
            </a:r>
          </a:p>
          <a:p>
            <a:endParaRPr lang="en-US" sz="1100" dirty="0">
              <a:latin typeface="Consolas" charset="0"/>
              <a:ea typeface="Consolas" charset="0"/>
              <a:cs typeface="Consolas" charset="0"/>
            </a:endParaRPr>
          </a:p>
          <a:p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/** Draws a line between this point and the other one */</a:t>
            </a:r>
            <a:endParaRPr lang="en-US" sz="1100" dirty="0">
              <a:solidFill>
                <a:srgbClr val="00579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public void </a:t>
            </a:r>
            <a:r>
              <a:rPr lang="en-US" sz="1100" b="1" dirty="0">
                <a:latin typeface="Consolas" charset="0"/>
                <a:ea typeface="Consolas" charset="0"/>
                <a:cs typeface="Consolas" charset="0"/>
              </a:rPr>
              <a:t>drawLineTo</a:t>
            </a: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(Point other)</a:t>
            </a:r>
          </a:p>
          <a:p>
            <a:pPr>
              <a:spcBef>
                <a:spcPts val="600"/>
              </a:spcBef>
            </a:pP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    ...</a:t>
            </a:r>
          </a:p>
          <a:p>
            <a:r>
              <a:rPr lang="mr-IN" sz="1100" dirty="0">
                <a:latin typeface="Consolas" charset="0"/>
                <a:ea typeface="Consolas" charset="0"/>
                <a:cs typeface="Consolas" charset="0"/>
              </a:rPr>
              <a:t>}</a:t>
            </a:r>
          </a:p>
        </p:txBody>
      </p:sp>
      <p:sp>
        <p:nvSpPr>
          <p:cNvPr id="17411" name="Rectangle 3">
            <a:extLst>
              <a:ext uri="{FF2B5EF4-FFF2-40B4-BE49-F238E27FC236}">
                <a16:creationId xmlns:a16="http://schemas.microsoft.com/office/drawing/2014/main" id="{AA77B5CA-C003-E0BC-7EB3-4E709E617B2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dirty="0">
                <a:latin typeface="Consolas"/>
                <a:cs typeface="Consolas"/>
              </a:rPr>
              <a:t>Point:</a:t>
            </a:r>
            <a:r>
              <a:rPr kumimoji="0" lang="en-US" sz="1800" dirty="0"/>
              <a:t> </a:t>
            </a:r>
            <a:r>
              <a:rPr kumimoji="0" lang="en-US" dirty="0"/>
              <a:t>abstraction (API) and usage</a:t>
            </a:r>
            <a:endParaRPr kumimoji="0" lang="en-US" sz="1800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8AFACDC-0B65-19EE-50F9-E55EF56398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02573" y="3429000"/>
            <a:ext cx="3719235" cy="2635985"/>
          </a:xfrm>
        </p:spPr>
        <p:txBody>
          <a:bodyPr>
            <a:noAutofit/>
          </a:bodyPr>
          <a:lstStyle/>
          <a:p>
            <a:pPr marL="90487" indent="0">
              <a:lnSpc>
                <a:spcPct val="100000"/>
              </a:lnSpc>
              <a:spcBef>
                <a:spcPts val="1200"/>
              </a:spcBef>
              <a:buClrTx/>
              <a:buSzPct val="100000"/>
            </a:pPr>
            <a:r>
              <a:rPr lang="en-US" sz="1800" u="sng" dirty="0">
                <a:solidFill>
                  <a:schemeClr val="tx1"/>
                </a:solidFill>
                <a:latin typeface="Times New Roman" panose="02020603050405020304" pitchFamily="18" charset="0"/>
                <a:ea typeface="Consolas" charset="0"/>
                <a:cs typeface="Times New Roman" panose="02020603050405020304" pitchFamily="18" charset="0"/>
              </a:rPr>
              <a:t>Observations</a:t>
            </a:r>
            <a:r>
              <a:rPr lang="en-US" sz="1400" dirty="0">
                <a:solidFill>
                  <a:schemeClr val="tx1"/>
                </a:solidFill>
                <a:latin typeface="Times New Roman" panose="02020603050405020304" pitchFamily="18" charset="0"/>
                <a:ea typeface="Consolas" charset="0"/>
                <a:cs typeface="Times New Roman" panose="02020603050405020304" pitchFamily="18" charset="0"/>
              </a:rPr>
              <a:t> (from the class API):</a:t>
            </a:r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69875" indent="-180975">
              <a:lnSpc>
                <a:spcPct val="100000"/>
              </a:lnSpc>
              <a:spcBef>
                <a:spcPts val="600"/>
              </a:spcBef>
              <a:buClrTx/>
              <a:buSzPct val="130000"/>
              <a:buFont typeface="Arial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Confusing class design</a:t>
            </a:r>
          </a:p>
          <a:p>
            <a:pPr marL="269875" indent="-180975">
              <a:lnSpc>
                <a:spcPct val="100000"/>
              </a:lnSpc>
              <a:spcBef>
                <a:spcPts val="600"/>
              </a:spcBef>
              <a:buClrTx/>
              <a:buSzPct val="100000"/>
              <a:buFont typeface="Arial" charset="0"/>
              <a:buChar char="•"/>
            </a:pP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Mixes representation and algebraic operations (abstract, mathematical issues) with drawing issues (specific)</a:t>
            </a:r>
          </a:p>
          <a:p>
            <a:pPr marL="269875" indent="-180975">
              <a:lnSpc>
                <a:spcPct val="100000"/>
              </a:lnSpc>
              <a:spcBef>
                <a:spcPts val="600"/>
              </a:spcBef>
              <a:buClrTx/>
              <a:buSzPct val="100000"/>
              <a:buFont typeface="Arial" charset="0"/>
              <a:buChar char="•"/>
            </a:pP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Perhaps it’s better to factor the drawing operations to a separate class.</a:t>
            </a:r>
            <a:endParaRPr lang="en-US" sz="160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00000"/>
              </a:lnSpc>
              <a:spcBef>
                <a:spcPts val="2400"/>
              </a:spcBef>
            </a:pPr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E9494C89-8280-571A-4A50-FB26C1B994BC}"/>
              </a:ext>
            </a:extLst>
          </p:cNvPr>
          <p:cNvSpPr/>
          <p:nvPr/>
        </p:nvSpPr>
        <p:spPr bwMode="auto">
          <a:xfrm>
            <a:off x="4555479" y="969691"/>
            <a:ext cx="375357" cy="23051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ＭＳ Ｐゴシック" charset="-128"/>
                <a:cs typeface="Times New Roman" panose="02020603050405020304" pitchFamily="18" charset="0"/>
              </a:rPr>
              <a:t>API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447A8E2-50AC-EBF3-401F-3A5E405FE7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02574" y="900935"/>
            <a:ext cx="3485040" cy="2127149"/>
          </a:xfrm>
          <a:prstGeom prst="rect">
            <a:avLst/>
          </a:prstGeom>
          <a:solidFill>
            <a:schemeClr val="bg1"/>
          </a:solidFill>
          <a:ln w="9525">
            <a:solidFill>
              <a:srgbClr val="293973"/>
            </a:solidFill>
            <a:miter lim="800000"/>
            <a:headEnd/>
            <a:tailEnd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lIns="216000" tIns="72000" rIns="0" bIns="0" anchor="t" anchorCtr="0"/>
          <a:lstStyle/>
          <a:p>
            <a:pPr>
              <a:spcBef>
                <a:spcPts val="0"/>
              </a:spcBef>
            </a:pPr>
            <a:r>
              <a:rPr lang="en-US" sz="1200" dirty="0">
                <a:latin typeface="Consolas" charset="0"/>
                <a:ea typeface="Consolas" charset="0"/>
                <a:cs typeface="Consolas" charset="0"/>
              </a:rPr>
              <a:t>...</a:t>
            </a:r>
          </a:p>
          <a:p>
            <a:pPr>
              <a:spcBef>
                <a:spcPts val="0"/>
              </a:spcBef>
            </a:pPr>
            <a:r>
              <a:rPr lang="en-US" sz="1200" dirty="0">
                <a:solidFill>
                  <a:srgbClr val="3F7F5F"/>
                </a:solidFill>
                <a:latin typeface="Times New Roman" panose="02020603050405020304" pitchFamily="18" charset="0"/>
                <a:ea typeface="Consolas" charset="0"/>
                <a:cs typeface="Times New Roman" panose="02020603050405020304" pitchFamily="18" charset="0"/>
              </a:rPr>
              <a:t>// Creates an array of random points</a:t>
            </a:r>
          </a:p>
          <a:p>
            <a:pPr>
              <a:spcBef>
                <a:spcPts val="300"/>
              </a:spcBef>
            </a:pPr>
            <a:r>
              <a:rPr lang="mr-IN" sz="1100" dirty="0">
                <a:latin typeface="Consolas" charset="0"/>
                <a:ea typeface="Consolas" charset="0"/>
                <a:cs typeface="Consolas" charset="0"/>
              </a:rPr>
              <a:t>int N = 100; </a:t>
            </a:r>
            <a:endParaRPr lang="en-US" sz="1100" dirty="0">
              <a:latin typeface="Consolas" charset="0"/>
              <a:ea typeface="Consolas" charset="0"/>
              <a:cs typeface="Consolas" charset="0"/>
            </a:endParaRPr>
          </a:p>
          <a:p>
            <a:pPr>
              <a:spcBef>
                <a:spcPts val="300"/>
              </a:spcBef>
            </a:pPr>
            <a:r>
              <a:rPr lang="en-US" sz="11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Point[] </a:t>
            </a:r>
            <a:r>
              <a:rPr lang="en-US" sz="1100" dirty="0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points</a:t>
            </a:r>
            <a:r>
              <a:rPr lang="en-US" sz="11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= </a:t>
            </a:r>
            <a:r>
              <a:rPr lang="en-US" sz="1100" dirty="0">
                <a:solidFill>
                  <a:srgbClr val="7F0055"/>
                </a:solidFill>
                <a:latin typeface="Consolas" charset="0"/>
                <a:ea typeface="Consolas" charset="0"/>
                <a:cs typeface="Consolas" charset="0"/>
              </a:rPr>
              <a:t>new</a:t>
            </a:r>
            <a:r>
              <a:rPr lang="en-US" sz="11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Point[N];</a:t>
            </a:r>
            <a:endParaRPr lang="en-US" sz="1100" dirty="0">
              <a:highlight>
                <a:srgbClr val="D4D4D4"/>
              </a:highlight>
              <a:latin typeface="Consolas" charset="0"/>
              <a:ea typeface="Consolas" charset="0"/>
              <a:cs typeface="Consolas" charset="0"/>
            </a:endParaRPr>
          </a:p>
          <a:p>
            <a:pPr>
              <a:spcBef>
                <a:spcPts val="300"/>
              </a:spcBef>
            </a:pPr>
            <a:r>
              <a:rPr lang="mr-IN" sz="1100" dirty="0">
                <a:latin typeface="Consolas" charset="0"/>
                <a:ea typeface="Consolas" charset="0"/>
                <a:cs typeface="Consolas" charset="0"/>
              </a:rPr>
              <a:t>for (int i = 0; i &lt; </a:t>
            </a: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N; i++)</a:t>
            </a:r>
            <a:endParaRPr lang="en-US" sz="1100" dirty="0">
              <a:highlight>
                <a:srgbClr val="D4D4D4"/>
              </a:highlight>
              <a:latin typeface="Consolas" charset="0"/>
              <a:ea typeface="Consolas" charset="0"/>
              <a:cs typeface="Consolas" charset="0"/>
            </a:endParaRPr>
          </a:p>
          <a:p>
            <a:pPr>
              <a:spcBef>
                <a:spcPts val="100"/>
              </a:spcBef>
            </a:pPr>
            <a:r>
              <a:rPr lang="en-US" sz="1100" dirty="0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    points</a:t>
            </a:r>
            <a:r>
              <a:rPr lang="en-US" sz="11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[</a:t>
            </a:r>
            <a:r>
              <a:rPr lang="en-US" sz="1100" dirty="0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en-US" sz="11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] = </a:t>
            </a:r>
            <a:r>
              <a:rPr lang="en-US" sz="1100" dirty="0">
                <a:solidFill>
                  <a:srgbClr val="7F0055"/>
                </a:solidFill>
                <a:latin typeface="Consolas" charset="0"/>
                <a:ea typeface="Consolas" charset="0"/>
                <a:cs typeface="Consolas" charset="0"/>
              </a:rPr>
              <a:t>new</a:t>
            </a:r>
            <a:r>
              <a:rPr lang="en-US" sz="11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Point(Math.random(),</a:t>
            </a:r>
          </a:p>
          <a:p>
            <a:pPr>
              <a:spcBef>
                <a:spcPts val="100"/>
              </a:spcBef>
            </a:pPr>
            <a:r>
              <a:rPr lang="en-US" sz="11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                          Math.random());</a:t>
            </a:r>
          </a:p>
          <a:p>
            <a:pPr>
              <a:spcBef>
                <a:spcPts val="0"/>
              </a:spcBef>
            </a:pPr>
            <a:r>
              <a:rPr lang="en-US" sz="1100" dirty="0">
                <a:solidFill>
                  <a:srgbClr val="3F7F5F"/>
                </a:solidFill>
                <a:latin typeface="Times New Roman" panose="02020603050405020304" pitchFamily="18" charset="0"/>
                <a:ea typeface="Consolas" charset="0"/>
                <a:cs typeface="Times New Roman" panose="02020603050405020304" pitchFamily="18" charset="0"/>
              </a:rPr>
              <a:t>// Draws the points</a:t>
            </a:r>
          </a:p>
          <a:p>
            <a:pPr>
              <a:spcBef>
                <a:spcPts val="300"/>
              </a:spcBef>
            </a:pPr>
            <a:r>
              <a:rPr lang="mr-IN" sz="1100" dirty="0">
                <a:latin typeface="Consolas" charset="0"/>
                <a:ea typeface="Consolas" charset="0"/>
                <a:cs typeface="Consolas" charset="0"/>
              </a:rPr>
              <a:t>for (int i = 0; i &lt; </a:t>
            </a:r>
            <a:r>
              <a:rPr lang="en-US" sz="1100" dirty="0">
                <a:latin typeface="Consolas" charset="0"/>
                <a:ea typeface="Consolas" charset="0"/>
                <a:cs typeface="Consolas" charset="0"/>
              </a:rPr>
              <a:t>N; i++)</a:t>
            </a:r>
            <a:endParaRPr lang="en-US" sz="1100" dirty="0">
              <a:highlight>
                <a:srgbClr val="D4D4D4"/>
              </a:highlight>
              <a:latin typeface="Consolas" charset="0"/>
              <a:ea typeface="Consolas" charset="0"/>
              <a:cs typeface="Consolas" charset="0"/>
            </a:endParaRPr>
          </a:p>
          <a:p>
            <a:pPr>
              <a:spcBef>
                <a:spcPts val="100"/>
              </a:spcBef>
            </a:pPr>
            <a:r>
              <a:rPr lang="en-US" sz="1100" dirty="0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    </a:t>
            </a:r>
            <a:r>
              <a:rPr lang="mr-IN" sz="1100" dirty="0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points</a:t>
            </a:r>
            <a:r>
              <a:rPr lang="mr-IN" sz="11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[</a:t>
            </a:r>
            <a:r>
              <a:rPr lang="mr-IN" sz="1100" dirty="0">
                <a:solidFill>
                  <a:srgbClr val="6A3E3E"/>
                </a:solidFill>
                <a:latin typeface="Consolas" charset="0"/>
                <a:ea typeface="Consolas" charset="0"/>
                <a:cs typeface="Consolas" charset="0"/>
              </a:rPr>
              <a:t>i</a:t>
            </a:r>
            <a:r>
              <a:rPr lang="mr-IN" sz="11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].draw();</a:t>
            </a:r>
            <a:endParaRPr lang="en-US" sz="1100" dirty="0">
              <a:solidFill>
                <a:srgbClr val="000000"/>
              </a:solidFill>
              <a:latin typeface="Consolas" charset="0"/>
              <a:ea typeface="Consolas" charset="0"/>
              <a:cs typeface="Consolas" charset="0"/>
            </a:endParaRPr>
          </a:p>
          <a:p>
            <a:pPr>
              <a:spcBef>
                <a:spcPts val="100"/>
              </a:spcBef>
            </a:pPr>
            <a:r>
              <a:rPr lang="mr-IN" sz="1100" dirty="0">
                <a:solidFill>
                  <a:srgbClr val="000000"/>
                </a:solidFill>
                <a:latin typeface="Consolas" charset="0"/>
                <a:ea typeface="Consolas" charset="0"/>
                <a:cs typeface="Consolas" charset="0"/>
              </a:rPr>
              <a:t>	 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ABA9F6C1-6A3B-3487-4893-878B24CD0672}"/>
              </a:ext>
            </a:extLst>
          </p:cNvPr>
          <p:cNvSpPr/>
          <p:nvPr/>
        </p:nvSpPr>
        <p:spPr bwMode="auto">
          <a:xfrm>
            <a:off x="6688118" y="761984"/>
            <a:ext cx="1665290" cy="303065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ＭＳ Ｐゴシック" charset="-128"/>
                <a:cs typeface="Times New Roman" panose="02020603050405020304" pitchFamily="18" charset="0"/>
              </a:rPr>
              <a:t>Client code (</a:t>
            </a:r>
            <a:r>
              <a:rPr kumimoji="0" lang="en-US" sz="1100" b="0" i="0" u="none" strike="noStrike" cap="none" normalizeH="0" baseline="0" dirty="0">
                <a:ln>
                  <a:noFill/>
                </a:ln>
                <a:effectLst/>
                <a:latin typeface="Consolas" panose="020B0609020204030204" pitchFamily="49" charset="0"/>
                <a:ea typeface="ＭＳ Ｐゴシック" charset="-128"/>
                <a:cs typeface="Consolas" panose="020B0609020204030204" pitchFamily="49" charset="0"/>
              </a:rPr>
              <a:t>PointDemo</a:t>
            </a:r>
            <a:r>
              <a:rPr kumimoji="0" lang="en-US" sz="12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ＭＳ Ｐゴシック" charset="-128"/>
                <a:cs typeface="Times New Roman" panose="02020603050405020304" pitchFamily="18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968779769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770042-E361-FF4D-1BC2-ABA0BF8A7B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5BEDA7-91C6-ED01-3469-899152D88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Recap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C681992-76DC-CA8F-A1C7-2478680D44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7548" y="1720551"/>
            <a:ext cx="1030938" cy="604343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4D4DAEB-315D-901E-70EB-548CCDF629B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364" t="21186" r="26349" b="17572"/>
          <a:stretch/>
        </p:blipFill>
        <p:spPr>
          <a:xfrm>
            <a:off x="6195877" y="1430927"/>
            <a:ext cx="1600575" cy="138473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2CFB609-FA67-CA41-0278-AAEBCDF3405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78995" y="1404222"/>
            <a:ext cx="1050810" cy="1389292"/>
          </a:xfrm>
          <a:prstGeom prst="rect">
            <a:avLst/>
          </a:prstGeom>
        </p:spPr>
      </p:pic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E02F8D7E-820C-93DB-E104-65D411F6D986}"/>
              </a:ext>
            </a:extLst>
          </p:cNvPr>
          <p:cNvSpPr txBox="1">
            <a:spLocks/>
          </p:cNvSpPr>
          <p:nvPr/>
        </p:nvSpPr>
        <p:spPr bwMode="auto">
          <a:xfrm>
            <a:off x="6550545" y="2978370"/>
            <a:ext cx="1969534" cy="127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rgbClr val="003399"/>
              </a:buClr>
              <a:buSzPct val="50000"/>
              <a:buFont typeface="Monotype Sorts" charset="2"/>
              <a:defRPr kumimoji="1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1pPr>
            <a:lvl2pPr marL="346075" indent="-231775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/>
              <a:buChar char="•"/>
              <a:defRPr kumimoji="1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2pPr>
            <a:lvl3pPr marL="627063" indent="-166688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80000"/>
              <a:buChar char="–"/>
              <a:defRPr kumimoji="1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3pPr>
            <a:lvl4pPr marL="1147763" indent="-40481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Font typeface="Wingdings" charset="2"/>
              <a:buChar char="!"/>
              <a:defRPr kumimoji="1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4pPr>
            <a:lvl5pPr marL="15398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5pPr>
            <a:lvl6pPr marL="19970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24542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29114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33686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pPr marL="90487" indent="0">
              <a:lnSpc>
                <a:spcPct val="100000"/>
              </a:lnSpc>
              <a:spcBef>
                <a:spcPts val="1200"/>
              </a:spcBef>
              <a:buClrTx/>
              <a:buSzPct val="100000"/>
            </a:pPr>
            <a:r>
              <a:rPr lang="en-US" sz="1600" kern="0" dirty="0">
                <a:latin typeface="Consolas" charset="0"/>
                <a:ea typeface="Consolas" charset="0"/>
                <a:cs typeface="Consolas" charset="0"/>
              </a:rPr>
              <a:t>Point</a:t>
            </a:r>
            <a:endParaRPr lang="en-US" sz="2000" kern="0" dirty="0"/>
          </a:p>
          <a:p>
            <a:pPr>
              <a:lnSpc>
                <a:spcPct val="100000"/>
              </a:lnSpc>
              <a:spcBef>
                <a:spcPts val="2400"/>
              </a:spcBef>
            </a:pPr>
            <a:endParaRPr lang="en-US" sz="2000" kern="0" dirty="0"/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E52DBA91-36BF-E039-FC29-E49668C15332}"/>
              </a:ext>
            </a:extLst>
          </p:cNvPr>
          <p:cNvSpPr txBox="1">
            <a:spLocks/>
          </p:cNvSpPr>
          <p:nvPr/>
        </p:nvSpPr>
        <p:spPr bwMode="auto">
          <a:xfrm>
            <a:off x="3763973" y="2978370"/>
            <a:ext cx="1969534" cy="127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rgbClr val="003399"/>
              </a:buClr>
              <a:buSzPct val="50000"/>
              <a:buFont typeface="Monotype Sorts" charset="2"/>
              <a:defRPr kumimoji="1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1pPr>
            <a:lvl2pPr marL="346075" indent="-231775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/>
              <a:buChar char="•"/>
              <a:defRPr kumimoji="1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2pPr>
            <a:lvl3pPr marL="627063" indent="-166688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80000"/>
              <a:buChar char="–"/>
              <a:defRPr kumimoji="1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3pPr>
            <a:lvl4pPr marL="1147763" indent="-40481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Font typeface="Wingdings" charset="2"/>
              <a:buChar char="!"/>
              <a:defRPr kumimoji="1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4pPr>
            <a:lvl5pPr marL="15398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5pPr>
            <a:lvl6pPr marL="19970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24542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29114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33686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pPr marL="90487" indent="0">
              <a:lnSpc>
                <a:spcPct val="100000"/>
              </a:lnSpc>
              <a:spcBef>
                <a:spcPts val="1200"/>
              </a:spcBef>
              <a:buClrTx/>
              <a:buSzPct val="100000"/>
            </a:pPr>
            <a:r>
              <a:rPr lang="en-US" sz="1600" kern="0" dirty="0">
                <a:latin typeface="Consolas" charset="0"/>
                <a:ea typeface="Consolas" charset="0"/>
                <a:cs typeface="Consolas" charset="0"/>
              </a:rPr>
              <a:t>BankAccount</a:t>
            </a:r>
            <a:endParaRPr lang="en-US" sz="2000" kern="0" dirty="0"/>
          </a:p>
          <a:p>
            <a:pPr>
              <a:lnSpc>
                <a:spcPct val="100000"/>
              </a:lnSpc>
              <a:spcBef>
                <a:spcPts val="2400"/>
              </a:spcBef>
            </a:pPr>
            <a:endParaRPr lang="en-US" sz="2000" kern="0" dirty="0"/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37E30513-9802-31B9-3C3A-E591C4744C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3486" y="3010772"/>
            <a:ext cx="1969534" cy="1270000"/>
          </a:xfrm>
        </p:spPr>
        <p:txBody>
          <a:bodyPr>
            <a:noAutofit/>
          </a:bodyPr>
          <a:lstStyle/>
          <a:p>
            <a:pPr marL="90487" indent="0">
              <a:lnSpc>
                <a:spcPct val="100000"/>
              </a:lnSpc>
              <a:spcBef>
                <a:spcPts val="1200"/>
              </a:spcBef>
              <a:buClrTx/>
              <a:buSzPct val="100000"/>
            </a:pPr>
            <a:r>
              <a:rPr lang="en-US" sz="16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Fraction</a:t>
            </a:r>
            <a:endParaRPr lang="en-US" sz="2000" dirty="0"/>
          </a:p>
          <a:p>
            <a:pPr>
              <a:lnSpc>
                <a:spcPct val="100000"/>
              </a:lnSpc>
              <a:spcBef>
                <a:spcPts val="2400"/>
              </a:spcBef>
            </a:pPr>
            <a:endParaRPr lang="en-US" sz="2000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5E53236E-3E3B-CCE1-B9F1-6712AD1A886B}"/>
              </a:ext>
            </a:extLst>
          </p:cNvPr>
          <p:cNvGrpSpPr/>
          <p:nvPr/>
        </p:nvGrpSpPr>
        <p:grpSpPr>
          <a:xfrm>
            <a:off x="623921" y="3741682"/>
            <a:ext cx="9049411" cy="2034531"/>
            <a:chOff x="409900" y="4056993"/>
            <a:chExt cx="9049411" cy="2034531"/>
          </a:xfrm>
        </p:grpSpPr>
        <p:sp>
          <p:nvSpPr>
            <p:cNvPr id="7" name="Content Placeholder 2">
              <a:extLst>
                <a:ext uri="{FF2B5EF4-FFF2-40B4-BE49-F238E27FC236}">
                  <a16:creationId xmlns:a16="http://schemas.microsoft.com/office/drawing/2014/main" id="{2FDAB644-2726-4FC7-8A3A-7E780A3BDB23}"/>
                </a:ext>
              </a:extLst>
            </p:cNvPr>
            <p:cNvSpPr txBox="1">
              <a:spLocks/>
            </p:cNvSpPr>
            <p:nvPr/>
          </p:nvSpPr>
          <p:spPr bwMode="auto">
            <a:xfrm>
              <a:off x="1995983" y="4142161"/>
              <a:ext cx="7463328" cy="194936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2075" tIns="46038" rIns="92075" bIns="46038" numCol="1" anchor="t" anchorCtr="0" compatLnSpc="1">
              <a:prstTxWarp prst="textNoShape">
                <a:avLst/>
              </a:prstTxWarp>
            </a:bodyPr>
            <a:lstStyle>
              <a:lvl1pPr marL="0" indent="0" algn="ctr" rtl="0" eaLnBrk="0" fontAlgn="base" hangingPunct="0">
                <a:lnSpc>
                  <a:spcPts val="2600"/>
                </a:lnSpc>
                <a:spcBef>
                  <a:spcPct val="0"/>
                </a:spcBef>
                <a:spcAft>
                  <a:spcPct val="0"/>
                </a:spcAft>
                <a:buClr>
                  <a:srgbClr val="003399"/>
                </a:buClr>
                <a:buSzPct val="50000"/>
                <a:buFont typeface="Monotype Sorts" charset="2"/>
                <a:buNone/>
                <a:defRPr kumimoji="1">
                  <a:solidFill>
                    <a:srgbClr val="003399"/>
                  </a:solidFill>
                  <a:latin typeface="+mn-lt"/>
                  <a:ea typeface="ＭＳ Ｐゴシック" charset="-128"/>
                  <a:cs typeface="ＭＳ Ｐゴシック" charset="-128"/>
                </a:defRPr>
              </a:lvl1pPr>
              <a:lvl2pPr marL="457200" indent="0" algn="ctr" rtl="0" eaLnBrk="0" fontAlgn="base" hangingPunct="0">
                <a:lnSpc>
                  <a:spcPts val="26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SzPct val="50000"/>
                <a:buFont typeface="Monotype Sorts" charset="2"/>
                <a:buNone/>
                <a:defRPr kumimoji="1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2pPr>
              <a:lvl3pPr marL="914400" indent="0" algn="ctr" rtl="0" eaLnBrk="0" fontAlgn="base" hangingPunct="0">
                <a:lnSpc>
                  <a:spcPts val="26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SzPct val="80000"/>
                <a:buNone/>
                <a:defRPr kumimoji="1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3pPr>
              <a:lvl4pPr marL="1371600" indent="0" algn="ctr" rtl="0" eaLnBrk="0" fontAlgn="base" hangingPunct="0">
                <a:lnSpc>
                  <a:spcPts val="26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Font typeface="Wingdings" charset="2"/>
                <a:buNone/>
                <a:defRPr kumimoji="1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4pPr>
              <a:lvl5pPr marL="1828800" indent="0" algn="ctr" rtl="0" eaLnBrk="0" fontAlgn="base" hangingPunct="0">
                <a:lnSpc>
                  <a:spcPts val="26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SzPct val="100000"/>
                <a:buNone/>
                <a:defRPr kumimoji="1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5pPr>
              <a:lvl6pPr marL="2286000" indent="0" algn="ctr" rtl="0" eaLnBrk="0" fontAlgn="base" hangingPunct="0">
                <a:lnSpc>
                  <a:spcPts val="26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SzPct val="100000"/>
                <a:buNone/>
                <a:defRPr kumimoji="1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6pPr>
              <a:lvl7pPr marL="2743200" indent="0" algn="ctr" rtl="0" eaLnBrk="0" fontAlgn="base" hangingPunct="0">
                <a:lnSpc>
                  <a:spcPts val="26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SzPct val="100000"/>
                <a:buNone/>
                <a:defRPr kumimoji="1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7pPr>
              <a:lvl8pPr marL="3200400" indent="0" algn="ctr" rtl="0" eaLnBrk="0" fontAlgn="base" hangingPunct="0">
                <a:lnSpc>
                  <a:spcPts val="26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SzPct val="100000"/>
                <a:buNone/>
                <a:defRPr kumimoji="1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8pPr>
              <a:lvl9pPr marL="3657600" indent="0" algn="ctr" rtl="0" eaLnBrk="0" fontAlgn="base" hangingPunct="0">
                <a:lnSpc>
                  <a:spcPts val="2600"/>
                </a:lnSpc>
                <a:spcBef>
                  <a:spcPct val="0"/>
                </a:spcBef>
                <a:spcAft>
                  <a:spcPct val="0"/>
                </a:spcAft>
                <a:buClr>
                  <a:schemeClr val="tx1"/>
                </a:buClr>
                <a:buSzPct val="100000"/>
                <a:buNone/>
                <a:defRPr kumimoji="1">
                  <a:solidFill>
                    <a:schemeClr val="tx1"/>
                  </a:solidFill>
                  <a:latin typeface="+mn-lt"/>
                  <a:ea typeface="ＭＳ Ｐゴシック" charset="-128"/>
                </a:defRPr>
              </a:lvl9pPr>
            </a:lstStyle>
            <a:p>
              <a:pPr algn="l">
                <a:lnSpc>
                  <a:spcPct val="100000"/>
                </a:lnSpc>
                <a:spcBef>
                  <a:spcPts val="2400"/>
                </a:spcBef>
              </a:pPr>
              <a:r>
                <a:rPr lang="en-US" u="sng" dirty="0">
                  <a:solidFill>
                    <a:schemeClr val="tx1"/>
                  </a:solidFill>
                  <a:latin typeface="Times New Roman"/>
                  <a:cs typeface="Times New Roman"/>
                </a:rPr>
                <a:t>Abstraction:</a:t>
              </a:r>
              <a:r>
                <a:rPr lang="en-US" dirty="0">
                  <a:solidFill>
                    <a:schemeClr val="tx1"/>
                  </a:solidFill>
                  <a:latin typeface="Times New Roman"/>
                  <a:cs typeface="Times New Roman"/>
                </a:rPr>
                <a:t>          How to </a:t>
              </a:r>
              <a:r>
                <a:rPr lang="en-US" i="1" dirty="0">
                  <a:solidFill>
                    <a:schemeClr val="tx1"/>
                  </a:solidFill>
                  <a:latin typeface="Times New Roman"/>
                  <a:cs typeface="Times New Roman"/>
                </a:rPr>
                <a:t>use objects</a:t>
              </a:r>
              <a:r>
                <a:rPr lang="en-US" dirty="0">
                  <a:solidFill>
                    <a:schemeClr val="tx1"/>
                  </a:solidFill>
                  <a:latin typeface="Times New Roman"/>
                  <a:cs typeface="Times New Roman"/>
                </a:rPr>
                <a:t> in programs</a:t>
              </a:r>
            </a:p>
            <a:p>
              <a:pPr algn="l">
                <a:lnSpc>
                  <a:spcPct val="100000"/>
                </a:lnSpc>
                <a:spcBef>
                  <a:spcPts val="2400"/>
                </a:spcBef>
              </a:pPr>
              <a:r>
                <a:rPr lang="en-US" u="sng" dirty="0">
                  <a:solidFill>
                    <a:schemeClr val="tx1"/>
                  </a:solidFill>
                  <a:latin typeface="Times New Roman"/>
                  <a:cs typeface="Times New Roman"/>
                </a:rPr>
                <a:t>Implementation:</a:t>
              </a:r>
              <a:r>
                <a:rPr lang="en-US" dirty="0">
                  <a:solidFill>
                    <a:schemeClr val="tx1"/>
                  </a:solidFill>
                  <a:latin typeface="Times New Roman"/>
                  <a:cs typeface="Times New Roman"/>
                </a:rPr>
                <a:t>   How to </a:t>
              </a:r>
              <a:r>
                <a:rPr lang="en-US" i="1" dirty="0">
                  <a:solidFill>
                    <a:schemeClr val="tx1"/>
                  </a:solidFill>
                  <a:latin typeface="Times New Roman"/>
                  <a:cs typeface="Times New Roman"/>
                </a:rPr>
                <a:t>build classes</a:t>
              </a:r>
              <a:r>
                <a:rPr lang="en-US" dirty="0">
                  <a:solidFill>
                    <a:schemeClr val="tx1"/>
                  </a:solidFill>
                  <a:latin typeface="Times New Roman"/>
                  <a:cs typeface="Times New Roman"/>
                </a:rPr>
                <a:t> that represent these objects</a:t>
              </a:r>
            </a:p>
          </p:txBody>
        </p:sp>
        <p:sp>
          <p:nvSpPr>
            <p:cNvPr id="5" name="Right Arrow 4">
              <a:extLst>
                <a:ext uri="{FF2B5EF4-FFF2-40B4-BE49-F238E27FC236}">
                  <a16:creationId xmlns:a16="http://schemas.microsoft.com/office/drawing/2014/main" id="{E5450DC7-2273-C829-9CCD-326CAF63CFC6}"/>
                </a:ext>
              </a:extLst>
            </p:cNvPr>
            <p:cNvSpPr/>
            <p:nvPr/>
          </p:nvSpPr>
          <p:spPr bwMode="auto">
            <a:xfrm>
              <a:off x="409900" y="4056993"/>
              <a:ext cx="1375872" cy="617935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anose="02020603050405020304" pitchFamily="18" charset="0"/>
                  <a:ea typeface="ＭＳ Ｐゴシック" charset="-128"/>
                  <a:cs typeface="Times New Roman" panose="02020603050405020304" pitchFamily="18" charset="0"/>
                </a:rPr>
                <a:t>This lecture</a:t>
              </a:r>
            </a:p>
          </p:txBody>
        </p:sp>
        <p:sp>
          <p:nvSpPr>
            <p:cNvPr id="8" name="Right Arrow 7">
              <a:extLst>
                <a:ext uri="{FF2B5EF4-FFF2-40B4-BE49-F238E27FC236}">
                  <a16:creationId xmlns:a16="http://schemas.microsoft.com/office/drawing/2014/main" id="{743C7DB9-1A3F-6789-5D5C-D43D489CA021}"/>
                </a:ext>
              </a:extLst>
            </p:cNvPr>
            <p:cNvSpPr/>
            <p:nvPr/>
          </p:nvSpPr>
          <p:spPr bwMode="auto">
            <a:xfrm>
              <a:off x="429938" y="4657682"/>
              <a:ext cx="1375872" cy="617935"/>
            </a:xfrm>
            <a:prstGeom prst="rightArrow">
              <a:avLst/>
            </a:prstGeom>
            <a:solidFill>
              <a:schemeClr val="bg1">
                <a:lumMod val="85000"/>
              </a:schemeClr>
            </a:solidFill>
            <a:ln w="9525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ctr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r>
                <a:rPr kumimoji="0" lang="en-US" sz="1400" b="0" i="0" u="none" strike="noStrike" cap="none" normalizeH="0" baseline="0" dirty="0">
                  <a:ln>
                    <a:noFill/>
                  </a:ln>
                  <a:solidFill>
                    <a:schemeClr val="tx1"/>
                  </a:solidFill>
                  <a:effectLst/>
                  <a:latin typeface="Times New Roman" panose="02020603050405020304" pitchFamily="18" charset="0"/>
                  <a:ea typeface="ＭＳ Ｐゴシック" charset="-128"/>
                  <a:cs typeface="Times New Roman" panose="02020603050405020304" pitchFamily="18" charset="0"/>
                </a:rPr>
                <a:t>Next lecture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53415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Class examples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C075440-593F-21CE-9239-73139415C38D}"/>
              </a:ext>
            </a:extLst>
          </p:cNvPr>
          <p:cNvSpPr/>
          <p:nvPr/>
        </p:nvSpPr>
        <p:spPr bwMode="auto">
          <a:xfrm>
            <a:off x="766279" y="1897629"/>
            <a:ext cx="2078628" cy="2321198"/>
          </a:xfrm>
          <a:prstGeom prst="roundRect">
            <a:avLst/>
          </a:prstGeom>
          <a:noFill/>
          <a:ln w="28575" cap="flat" cmpd="sng" algn="ctr">
            <a:solidFill>
              <a:srgbClr val="002060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2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Comic Sans MS" charset="0"/>
              <a:ea typeface="ＭＳ Ｐゴシック" charset="-128"/>
              <a:cs typeface="ＭＳ Ｐゴシック" charset="-128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337FF31-EF5C-2F2A-CC51-BDF8B037E1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68569" y="2333891"/>
            <a:ext cx="1030938" cy="60434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E43AE3A3-9EA3-B279-5A7B-78C82974CE8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0364" t="21186" r="26349" b="17572"/>
          <a:stretch/>
        </p:blipFill>
        <p:spPr>
          <a:xfrm>
            <a:off x="6216898" y="2044267"/>
            <a:ext cx="1600575" cy="138473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15ACC3F-EF59-1C9E-8428-EAC1224C71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00016" y="2017562"/>
            <a:ext cx="1050810" cy="1389292"/>
          </a:xfrm>
          <a:prstGeom prst="rect">
            <a:avLst/>
          </a:prstGeom>
        </p:spPr>
      </p:pic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FA530315-E321-5056-161A-728017F93639}"/>
              </a:ext>
            </a:extLst>
          </p:cNvPr>
          <p:cNvSpPr txBox="1">
            <a:spLocks/>
          </p:cNvSpPr>
          <p:nvPr/>
        </p:nvSpPr>
        <p:spPr bwMode="auto">
          <a:xfrm>
            <a:off x="6571566" y="3591710"/>
            <a:ext cx="1969534" cy="127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rgbClr val="003399"/>
              </a:buClr>
              <a:buSzPct val="50000"/>
              <a:buFont typeface="Monotype Sorts" charset="2"/>
              <a:defRPr kumimoji="1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1pPr>
            <a:lvl2pPr marL="346075" indent="-231775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/>
              <a:buChar char="•"/>
              <a:defRPr kumimoji="1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2pPr>
            <a:lvl3pPr marL="627063" indent="-166688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80000"/>
              <a:buChar char="–"/>
              <a:defRPr kumimoji="1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3pPr>
            <a:lvl4pPr marL="1147763" indent="-40481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Font typeface="Wingdings" charset="2"/>
              <a:buChar char="!"/>
              <a:defRPr kumimoji="1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4pPr>
            <a:lvl5pPr marL="15398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5pPr>
            <a:lvl6pPr marL="19970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24542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29114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33686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pPr marL="90487" indent="0">
              <a:lnSpc>
                <a:spcPct val="100000"/>
              </a:lnSpc>
              <a:spcBef>
                <a:spcPts val="1200"/>
              </a:spcBef>
              <a:buClrTx/>
              <a:buSzPct val="100000"/>
            </a:pPr>
            <a:r>
              <a:rPr lang="en-US" sz="1600" kern="0" dirty="0">
                <a:latin typeface="Consolas" charset="0"/>
                <a:ea typeface="Consolas" charset="0"/>
                <a:cs typeface="Consolas" charset="0"/>
              </a:rPr>
              <a:t>Point</a:t>
            </a:r>
            <a:endParaRPr lang="en-US" sz="2000" kern="0" dirty="0"/>
          </a:p>
          <a:p>
            <a:pPr>
              <a:lnSpc>
                <a:spcPct val="100000"/>
              </a:lnSpc>
              <a:spcBef>
                <a:spcPts val="2400"/>
              </a:spcBef>
            </a:pPr>
            <a:endParaRPr lang="en-US" sz="2000" kern="0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24A1A8D0-3224-88B5-84A9-4ECB9F3BAD66}"/>
              </a:ext>
            </a:extLst>
          </p:cNvPr>
          <p:cNvSpPr txBox="1">
            <a:spLocks/>
          </p:cNvSpPr>
          <p:nvPr/>
        </p:nvSpPr>
        <p:spPr bwMode="auto">
          <a:xfrm>
            <a:off x="3784994" y="3591710"/>
            <a:ext cx="1969534" cy="127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rgbClr val="003399"/>
              </a:buClr>
              <a:buSzPct val="50000"/>
              <a:buFont typeface="Monotype Sorts" charset="2"/>
              <a:defRPr kumimoji="1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1pPr>
            <a:lvl2pPr marL="346075" indent="-231775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/>
              <a:buChar char="•"/>
              <a:defRPr kumimoji="1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2pPr>
            <a:lvl3pPr marL="627063" indent="-166688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80000"/>
              <a:buChar char="–"/>
              <a:defRPr kumimoji="1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3pPr>
            <a:lvl4pPr marL="1147763" indent="-40481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Font typeface="Wingdings" charset="2"/>
              <a:buChar char="!"/>
              <a:defRPr kumimoji="1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4pPr>
            <a:lvl5pPr marL="15398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5pPr>
            <a:lvl6pPr marL="19970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24542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29114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33686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pPr marL="90487" indent="0">
              <a:lnSpc>
                <a:spcPct val="100000"/>
              </a:lnSpc>
              <a:spcBef>
                <a:spcPts val="1200"/>
              </a:spcBef>
              <a:buClrTx/>
              <a:buSzPct val="100000"/>
            </a:pPr>
            <a:r>
              <a:rPr lang="en-US" sz="1600" kern="0" dirty="0">
                <a:latin typeface="Consolas" charset="0"/>
                <a:ea typeface="Consolas" charset="0"/>
                <a:cs typeface="Consolas" charset="0"/>
              </a:rPr>
              <a:t>BankAccount</a:t>
            </a:r>
            <a:endParaRPr lang="en-US" sz="2000" kern="0" dirty="0"/>
          </a:p>
          <a:p>
            <a:pPr>
              <a:lnSpc>
                <a:spcPct val="100000"/>
              </a:lnSpc>
              <a:spcBef>
                <a:spcPts val="2400"/>
              </a:spcBef>
            </a:pPr>
            <a:endParaRPr lang="en-US" sz="2000" kern="0" dirty="0"/>
          </a:p>
        </p:txBody>
      </p:sp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65DE34FC-9F41-E3A9-7D38-A5F9D88A4F5A}"/>
              </a:ext>
            </a:extLst>
          </p:cNvPr>
          <p:cNvSpPr txBox="1">
            <a:spLocks/>
          </p:cNvSpPr>
          <p:nvPr/>
        </p:nvSpPr>
        <p:spPr bwMode="auto">
          <a:xfrm>
            <a:off x="1184507" y="3624112"/>
            <a:ext cx="1969534" cy="1270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2075" tIns="46038" rIns="92075" bIns="46038" numCol="1" anchor="t" anchorCtr="0" compatLnSpc="1">
            <a:prstTxWarp prst="textNoShape">
              <a:avLst/>
            </a:prstTxWarp>
            <a:noAutofit/>
          </a:bodyPr>
          <a:lstStyle>
            <a:lvl1pPr marL="342900" indent="-342900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rgbClr val="003399"/>
              </a:buClr>
              <a:buSzPct val="50000"/>
              <a:buFont typeface="Monotype Sorts" charset="2"/>
              <a:defRPr kumimoji="1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1pPr>
            <a:lvl2pPr marL="346075" indent="-231775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Font typeface="Arial"/>
              <a:buChar char="•"/>
              <a:defRPr kumimoji="1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2pPr>
            <a:lvl3pPr marL="627063" indent="-166688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80000"/>
              <a:buChar char="–"/>
              <a:defRPr kumimoji="1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3pPr>
            <a:lvl4pPr marL="1147763" indent="-40481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Font typeface="Wingdings" charset="2"/>
              <a:buChar char="!"/>
              <a:defRPr kumimoji="1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4pPr>
            <a:lvl5pPr marL="15398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Times New Roman"/>
                <a:ea typeface="ＭＳ Ｐゴシック" charset="-128"/>
                <a:cs typeface="Times New Roman"/>
              </a:defRPr>
            </a:lvl5pPr>
            <a:lvl6pPr marL="19970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6pPr>
            <a:lvl7pPr marL="24542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7pPr>
            <a:lvl8pPr marL="29114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8pPr>
            <a:lvl9pPr marL="3368675" indent="-169863" algn="l" rtl="0" eaLnBrk="0" fontAlgn="base" hangingPunct="0">
              <a:lnSpc>
                <a:spcPts val="2600"/>
              </a:lnSpc>
              <a:spcBef>
                <a:spcPct val="0"/>
              </a:spcBef>
              <a:spcAft>
                <a:spcPct val="0"/>
              </a:spcAft>
              <a:buClr>
                <a:schemeClr val="tx1"/>
              </a:buClr>
              <a:buSzPct val="100000"/>
              <a:buChar char="–"/>
              <a:defRPr kumimoji="1">
                <a:solidFill>
                  <a:schemeClr val="tx1"/>
                </a:solidFill>
                <a:latin typeface="+mn-lt"/>
                <a:ea typeface="ＭＳ Ｐゴシック" charset="-128"/>
              </a:defRPr>
            </a:lvl9pPr>
          </a:lstStyle>
          <a:p>
            <a:pPr marL="90487" indent="0">
              <a:lnSpc>
                <a:spcPct val="100000"/>
              </a:lnSpc>
              <a:spcBef>
                <a:spcPts val="1200"/>
              </a:spcBef>
              <a:buClrTx/>
              <a:buSzPct val="100000"/>
            </a:pPr>
            <a:r>
              <a:rPr lang="en-US" sz="1600" kern="0" dirty="0">
                <a:latin typeface="Consolas" charset="0"/>
                <a:ea typeface="Consolas" charset="0"/>
                <a:cs typeface="Consolas" charset="0"/>
              </a:rPr>
              <a:t>Fraction</a:t>
            </a:r>
            <a:endParaRPr lang="en-US" sz="2000" kern="0" dirty="0"/>
          </a:p>
          <a:p>
            <a:pPr>
              <a:lnSpc>
                <a:spcPct val="100000"/>
              </a:lnSpc>
              <a:spcBef>
                <a:spcPts val="2400"/>
              </a:spcBef>
            </a:pPr>
            <a:endParaRPr lang="en-US" sz="2000" kern="0" dirty="0"/>
          </a:p>
        </p:txBody>
      </p:sp>
    </p:spTree>
    <p:extLst>
      <p:ext uri="{BB962C8B-B14F-4D97-AF65-F5344CB8AC3E}">
        <p14:creationId xmlns:p14="http://schemas.microsoft.com/office/powerpoint/2010/main" val="3468420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CA4E55-8387-FB30-89E7-E8470B9253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DF5B0-DF9D-613E-4107-2F19B6352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Fractions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A0B3C5D-E534-EA69-9D7C-5C4D5ECFA1BE}"/>
              </a:ext>
            </a:extLst>
          </p:cNvPr>
          <p:cNvSpPr txBox="1"/>
          <p:nvPr/>
        </p:nvSpPr>
        <p:spPr>
          <a:xfrm>
            <a:off x="-591825" y="482063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5122" name="Picture 2" descr="2,291 Man Woman Talking Bar Stock Photos - Free &amp; Royalty-Free Stock Photos  from Dreamstime">
            <a:extLst>
              <a:ext uri="{FF2B5EF4-FFF2-40B4-BE49-F238E27FC236}">
                <a16:creationId xmlns:a16="http://schemas.microsoft.com/office/drawing/2014/main" id="{36E13932-1419-99BB-97CC-923B232CE6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56" y="2539771"/>
            <a:ext cx="5441468" cy="36323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536AD2C2-8A0A-828F-0E4E-24BD1FB6E3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07558" y="720156"/>
            <a:ext cx="8050642" cy="5909244"/>
          </a:xfrm>
        </p:spPr>
        <p:txBody>
          <a:bodyPr/>
          <a:lstStyle/>
          <a:p>
            <a:pPr marL="104775" indent="0">
              <a:lnSpc>
                <a:spcPts val="2400"/>
              </a:lnSpc>
              <a:spcBef>
                <a:spcPts val="800"/>
              </a:spcBef>
              <a:spcAft>
                <a:spcPct val="20000"/>
              </a:spcAft>
              <a:buClr>
                <a:srgbClr val="006600"/>
              </a:buClr>
              <a:buSzPct val="120000"/>
            </a:pPr>
            <a:r>
              <a:rPr lang="en-US" u="sng" dirty="0">
                <a:solidFill>
                  <a:schemeClr val="tx1"/>
                </a:solidFill>
              </a:rPr>
              <a:t>Bob:</a:t>
            </a:r>
            <a:r>
              <a:rPr lang="en-US" dirty="0">
                <a:solidFill>
                  <a:schemeClr val="tx1"/>
                </a:solidFill>
              </a:rPr>
              <a:t>  I am writing a program that needs to compute expressions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          like  </a:t>
            </a:r>
            <a:r>
              <a:rPr lang="en-US" sz="12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(1/</a:t>
            </a:r>
            <a:r>
              <a:rPr lang="en-US" sz="1200" dirty="0">
                <a:solidFill>
                  <a:schemeClr val="tx1"/>
                </a:solidFill>
                <a:latin typeface="Consolas"/>
                <a:cs typeface="Consolas"/>
              </a:rPr>
              <a:t>2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>
                <a:latin typeface="Consolas"/>
                <a:cs typeface="Consolas"/>
              </a:rPr>
              <a:t>+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>
                <a:latin typeface="Consolas"/>
                <a:cs typeface="Consolas"/>
              </a:rPr>
              <a:t>1/3)</a:t>
            </a:r>
            <a:r>
              <a:rPr lang="en-US" sz="1200" dirty="0"/>
              <a:t>  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dirty="0"/>
              <a:t>and</a:t>
            </a:r>
            <a:r>
              <a:rPr lang="en-US" sz="1400" dirty="0">
                <a:solidFill>
                  <a:schemeClr val="tx1"/>
                </a:solidFill>
              </a:rPr>
              <a:t>  (</a:t>
            </a:r>
            <a:r>
              <a:rPr lang="en-US" sz="1200" dirty="0">
                <a:latin typeface="Consolas"/>
                <a:cs typeface="Consolas"/>
              </a:rPr>
              <a:t>5/17 * 19/23)</a:t>
            </a:r>
            <a:r>
              <a:rPr lang="en-US" dirty="0"/>
              <a:t>, without losing any precision</a:t>
            </a:r>
          </a:p>
          <a:p>
            <a:pPr marL="104775" indent="0">
              <a:lnSpc>
                <a:spcPts val="2400"/>
              </a:lnSpc>
              <a:spcBef>
                <a:spcPts val="1400"/>
              </a:spcBef>
              <a:spcAft>
                <a:spcPct val="20000"/>
              </a:spcAft>
              <a:buClr>
                <a:srgbClr val="006600"/>
              </a:buClr>
              <a:buSzPct val="120000"/>
            </a:pPr>
            <a:r>
              <a:rPr lang="en-US" u="sng" dirty="0">
                <a:solidFill>
                  <a:schemeClr val="tx1"/>
                </a:solidFill>
              </a:rPr>
              <a:t>Alice:</a:t>
            </a:r>
            <a:r>
              <a:rPr lang="en-US" dirty="0">
                <a:solidFill>
                  <a:schemeClr val="tx1"/>
                </a:solidFill>
              </a:rPr>
              <a:t> Lucky you! A while ago I developed a class </a:t>
            </a:r>
            <a:r>
              <a:rPr lang="en-US" dirty="0"/>
              <a:t>–</a:t>
            </a:r>
            <a:r>
              <a:rPr lang="en-US" dirty="0">
                <a:solidFill>
                  <a:schemeClr val="tx1"/>
                </a:solidFill>
              </a:rPr>
              <a:t> I called it </a:t>
            </a:r>
            <a:r>
              <a:rPr lang="en-US" sz="12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Fraction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/>
              <a:t>–</a:t>
            </a:r>
            <a:r>
              <a:rPr lang="en-US" dirty="0">
                <a:solidFill>
                  <a:schemeClr val="tx1"/>
                </a:solidFill>
              </a:rPr>
              <a:t>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           that enables</a:t>
            </a:r>
            <a:r>
              <a:rPr lang="en-US" dirty="0"/>
              <a:t> </a:t>
            </a:r>
            <a:r>
              <a:rPr lang="en-US" dirty="0">
                <a:solidFill>
                  <a:schemeClr val="tx1"/>
                </a:solidFill>
              </a:rPr>
              <a:t>creating and manipulating such objects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/>
              <a:buChar char="•"/>
            </a:pP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74137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Fractions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7558" y="720156"/>
            <a:ext cx="8050642" cy="5909244"/>
          </a:xfrm>
        </p:spPr>
        <p:txBody>
          <a:bodyPr/>
          <a:lstStyle/>
          <a:p>
            <a:pPr marL="104775" indent="0">
              <a:lnSpc>
                <a:spcPts val="2400"/>
              </a:lnSpc>
              <a:spcBef>
                <a:spcPts val="800"/>
              </a:spcBef>
              <a:spcAft>
                <a:spcPct val="20000"/>
              </a:spcAft>
              <a:buClr>
                <a:srgbClr val="006600"/>
              </a:buClr>
              <a:buSzPct val="120000"/>
            </a:pPr>
            <a:r>
              <a:rPr lang="en-US" u="sng" dirty="0">
                <a:solidFill>
                  <a:schemeClr val="tx1"/>
                </a:solidFill>
              </a:rPr>
              <a:t>Bob:</a:t>
            </a:r>
            <a:r>
              <a:rPr lang="en-US" dirty="0">
                <a:solidFill>
                  <a:schemeClr val="tx1"/>
                </a:solidFill>
              </a:rPr>
              <a:t>  I am writing a program that needs to compute expressions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          like  </a:t>
            </a:r>
            <a:r>
              <a:rPr lang="en-US" sz="1200" dirty="0">
                <a:solidFill>
                  <a:schemeClr val="tx1"/>
                </a:solidFill>
                <a:latin typeface="Consolas" charset="0"/>
                <a:ea typeface="Consolas" charset="0"/>
                <a:cs typeface="Consolas" charset="0"/>
              </a:rPr>
              <a:t>(1/</a:t>
            </a:r>
            <a:r>
              <a:rPr lang="en-US" sz="1200" dirty="0">
                <a:solidFill>
                  <a:schemeClr val="tx1"/>
                </a:solidFill>
                <a:latin typeface="Consolas"/>
                <a:cs typeface="Consolas"/>
              </a:rPr>
              <a:t>2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>
                <a:latin typeface="Consolas"/>
                <a:cs typeface="Consolas"/>
              </a:rPr>
              <a:t>+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sz="1200" dirty="0">
                <a:latin typeface="Consolas"/>
                <a:cs typeface="Consolas"/>
              </a:rPr>
              <a:t>1/3)</a:t>
            </a:r>
            <a:r>
              <a:rPr lang="en-US" sz="1200" dirty="0"/>
              <a:t>  </a:t>
            </a:r>
            <a:r>
              <a:rPr lang="en-US" sz="1200" dirty="0">
                <a:solidFill>
                  <a:schemeClr val="tx1"/>
                </a:solidFill>
              </a:rPr>
              <a:t> </a:t>
            </a:r>
            <a:r>
              <a:rPr lang="en-US" dirty="0"/>
              <a:t>and</a:t>
            </a:r>
            <a:r>
              <a:rPr lang="en-US" sz="1400" dirty="0">
                <a:solidFill>
                  <a:schemeClr val="tx1"/>
                </a:solidFill>
              </a:rPr>
              <a:t>  (</a:t>
            </a:r>
            <a:r>
              <a:rPr lang="en-US" sz="1200" dirty="0">
                <a:latin typeface="Consolas"/>
                <a:cs typeface="Consolas"/>
              </a:rPr>
              <a:t>5/17 * 19/23)</a:t>
            </a:r>
          </a:p>
          <a:p>
            <a:pPr marL="104775" indent="0">
              <a:lnSpc>
                <a:spcPts val="2400"/>
              </a:lnSpc>
              <a:spcBef>
                <a:spcPts val="1400"/>
              </a:spcBef>
              <a:spcAft>
                <a:spcPct val="20000"/>
              </a:spcAft>
              <a:buClr>
                <a:srgbClr val="006600"/>
              </a:buClr>
              <a:buSzPct val="120000"/>
            </a:pPr>
            <a:r>
              <a:rPr lang="en-US" u="sng" dirty="0">
                <a:solidFill>
                  <a:schemeClr val="tx1"/>
                </a:solidFill>
              </a:rPr>
              <a:t>Alice:</a:t>
            </a:r>
            <a:r>
              <a:rPr lang="en-US" dirty="0">
                <a:solidFill>
                  <a:schemeClr val="tx1"/>
                </a:solidFill>
              </a:rPr>
              <a:t> Lucky you! A while ago I developed a class </a:t>
            </a:r>
            <a:r>
              <a:rPr lang="en-US" dirty="0"/>
              <a:t>–</a:t>
            </a:r>
            <a:r>
              <a:rPr lang="en-US" dirty="0">
                <a:solidFill>
                  <a:schemeClr val="tx1"/>
                </a:solidFill>
              </a:rPr>
              <a:t> I called it </a:t>
            </a:r>
            <a:r>
              <a:rPr lang="en-US" sz="1200" dirty="0">
                <a:solidFill>
                  <a:schemeClr val="tx1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Fraction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/>
              <a:t>–</a:t>
            </a:r>
            <a:r>
              <a:rPr lang="en-US" dirty="0">
                <a:solidFill>
                  <a:schemeClr val="tx1"/>
                </a:solidFill>
              </a:rPr>
              <a:t> </a:t>
            </a:r>
            <a:br>
              <a:rPr lang="en-US" dirty="0">
                <a:solidFill>
                  <a:schemeClr val="tx1"/>
                </a:solidFill>
              </a:rPr>
            </a:br>
            <a:r>
              <a:rPr lang="en-US" dirty="0">
                <a:solidFill>
                  <a:schemeClr val="tx1"/>
                </a:solidFill>
              </a:rPr>
              <a:t>           that enables</a:t>
            </a:r>
            <a:r>
              <a:rPr lang="en-US" dirty="0"/>
              <a:t> </a:t>
            </a:r>
            <a:r>
              <a:rPr lang="en-US" dirty="0">
                <a:solidFill>
                  <a:schemeClr val="tx1"/>
                </a:solidFill>
              </a:rPr>
              <a:t>creating and manipulating such objects</a:t>
            </a:r>
          </a:p>
          <a:p>
            <a:pPr marL="104775" indent="0">
              <a:lnSpc>
                <a:spcPts val="2400"/>
              </a:lnSpc>
              <a:spcBef>
                <a:spcPts val="1400"/>
              </a:spcBef>
              <a:spcAft>
                <a:spcPct val="20000"/>
              </a:spcAft>
              <a:buClr>
                <a:srgbClr val="006600"/>
              </a:buClr>
              <a:buSzPct val="120000"/>
            </a:pPr>
            <a:r>
              <a:rPr lang="en-US" u="sng" dirty="0"/>
              <a:t>Bob:</a:t>
            </a:r>
            <a:r>
              <a:rPr lang="en-US" dirty="0"/>
              <a:t> Great… How can I use these fractions in my programs?</a:t>
            </a:r>
          </a:p>
          <a:p>
            <a:pPr marL="104775" indent="0">
              <a:lnSpc>
                <a:spcPts val="2400"/>
              </a:lnSpc>
              <a:spcBef>
                <a:spcPts val="1400"/>
              </a:spcBef>
              <a:spcAft>
                <a:spcPct val="20000"/>
              </a:spcAft>
              <a:buClr>
                <a:srgbClr val="006600"/>
              </a:buClr>
              <a:buSzPct val="120000"/>
            </a:pPr>
            <a:r>
              <a:rPr lang="en-US" u="sng" dirty="0"/>
              <a:t>Alice:</a:t>
            </a:r>
            <a:r>
              <a:rPr lang="en-US" dirty="0"/>
              <a:t>  Easy – I’ll give you my compiled 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Fraction.class</a:t>
            </a:r>
            <a:r>
              <a:rPr lang="en-US" dirty="0"/>
              <a:t> file,</a:t>
            </a:r>
            <a:br>
              <a:rPr lang="en-US" dirty="0"/>
            </a:br>
            <a:r>
              <a:rPr lang="en-US" dirty="0"/>
              <a:t>            and then you can simply call its methods, as needed</a:t>
            </a:r>
          </a:p>
          <a:p>
            <a:pPr marL="104775" indent="0">
              <a:lnSpc>
                <a:spcPts val="2400"/>
              </a:lnSpc>
              <a:spcBef>
                <a:spcPts val="1400"/>
              </a:spcBef>
              <a:spcAft>
                <a:spcPct val="20000"/>
              </a:spcAft>
              <a:buClr>
                <a:srgbClr val="006600"/>
              </a:buClr>
              <a:buSzPct val="120000"/>
            </a:pPr>
            <a:r>
              <a:rPr lang="en-US" u="sng" dirty="0"/>
              <a:t>Bob:</a:t>
            </a:r>
            <a:r>
              <a:rPr lang="en-US" dirty="0"/>
              <a:t> And how will I know how to call / use these methods?</a:t>
            </a:r>
          </a:p>
          <a:p>
            <a:pPr marL="104775" indent="0">
              <a:lnSpc>
                <a:spcPts val="2400"/>
              </a:lnSpc>
              <a:spcBef>
                <a:spcPts val="1400"/>
              </a:spcBef>
              <a:spcAft>
                <a:spcPct val="20000"/>
              </a:spcAft>
              <a:buClr>
                <a:srgbClr val="006600"/>
              </a:buClr>
              <a:buSzPct val="120000"/>
            </a:pPr>
            <a:r>
              <a:rPr lang="en-US" u="sng" dirty="0"/>
              <a:t>Alice:</a:t>
            </a:r>
            <a:r>
              <a:rPr lang="en-US" dirty="0"/>
              <a:t>  I will also give you the </a:t>
            </a:r>
            <a:r>
              <a:rPr lang="en-US" sz="1200" dirty="0">
                <a:latin typeface="Consolas" panose="020B0609020204030204" pitchFamily="49" charset="0"/>
                <a:cs typeface="Consolas" panose="020B0609020204030204" pitchFamily="49" charset="0"/>
              </a:rPr>
              <a:t>Fraction</a:t>
            </a:r>
            <a:r>
              <a:rPr lang="en-US" dirty="0"/>
              <a:t> class API.</a:t>
            </a:r>
            <a:br>
              <a:rPr lang="en-US" dirty="0"/>
            </a:br>
            <a:r>
              <a:rPr lang="en-US" dirty="0"/>
              <a:t>            I think that I documented the class well enough, so that people</a:t>
            </a:r>
            <a:br>
              <a:rPr lang="en-US" dirty="0"/>
            </a:br>
            <a:r>
              <a:rPr lang="en-US" dirty="0"/>
              <a:t>            will be able to use it without bothering me.</a:t>
            </a:r>
          </a:p>
          <a:p>
            <a:pPr marL="285750" indent="-28575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Font typeface="Arial"/>
              <a:buChar char="•"/>
            </a:pP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-591825" y="4820635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2559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7ED3723E-2ED0-43F6-04B1-483B008CFA10}"/>
              </a:ext>
            </a:extLst>
          </p:cNvPr>
          <p:cNvGrpSpPr/>
          <p:nvPr/>
        </p:nvGrpSpPr>
        <p:grpSpPr>
          <a:xfrm>
            <a:off x="485859" y="692875"/>
            <a:ext cx="6377929" cy="4874546"/>
            <a:chOff x="485859" y="750750"/>
            <a:chExt cx="6377929" cy="4874546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95954EE-6A23-8541-A26D-FE1BD608D9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5859" y="750750"/>
              <a:ext cx="2576899" cy="307777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prstTxWarp prst="textNoShape">
                <a:avLst/>
              </a:prstTxWarp>
              <a:spAutoFit/>
            </a:bodyPr>
            <a:lstStyle/>
            <a:p>
              <a:r>
                <a:rPr lang="en-US" sz="1400" dirty="0">
                  <a:solidFill>
                    <a:srgbClr val="000000"/>
                  </a:solidFill>
                  <a:latin typeface="Consolas"/>
                  <a:cs typeface="Consolas"/>
                </a:rPr>
                <a:t>Fraction</a:t>
              </a:r>
              <a:r>
                <a:rPr lang="en-US" sz="1400" dirty="0">
                  <a:solidFill>
                    <a:srgbClr val="00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class skeleton / API</a:t>
              </a: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9633E7D7-2E4C-5A27-5E46-03D2AD11A4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73202" y="1058245"/>
              <a:ext cx="6290586" cy="4567051"/>
            </a:xfrm>
            <a:prstGeom prst="rect">
              <a:avLst/>
            </a:prstGeom>
            <a:noFill/>
            <a:ln w="9525">
              <a:solidFill>
                <a:srgbClr val="293973"/>
              </a:solidFill>
              <a:miter lim="800000"/>
              <a:headEnd/>
              <a:tailEnd/>
            </a:ln>
            <a:effectLst/>
          </p:spPr>
          <p:txBody>
            <a:bodyPr lIns="108000" tIns="86400" rIns="0" bIns="0" anchor="t" anchorCtr="0"/>
            <a:lstStyle/>
            <a:p>
              <a:r>
                <a:rPr lang="en-US" sz="1400" dirty="0">
                  <a:solidFill>
                    <a:srgbClr val="005799"/>
                  </a:solidFill>
                  <a:latin typeface="Times New Roman" panose="02020603050405020304" pitchFamily="18" charset="0"/>
                  <a:ea typeface="Consolas"/>
                  <a:cs typeface="Times New Roman" panose="02020603050405020304" pitchFamily="18" charset="0"/>
                </a:rPr>
                <a:t>/** Represents a signed fraction, like 2/3 or -1/5. */</a:t>
              </a:r>
            </a:p>
            <a:p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Consolas"/>
                  <a:ea typeface="Consolas"/>
                  <a:cs typeface="Consolas"/>
                </a:rPr>
                <a:t>public class </a:t>
              </a:r>
              <a:r>
                <a:rPr lang="en-US" sz="1200" b="1" dirty="0">
                  <a:latin typeface="Consolas"/>
                  <a:ea typeface="Consolas"/>
                  <a:cs typeface="Consolas"/>
                </a:rPr>
                <a:t>Fraction</a:t>
              </a:r>
              <a:r>
                <a:rPr lang="en-US" sz="1200" dirty="0">
                  <a:latin typeface="Consolas"/>
                  <a:ea typeface="Consolas"/>
                  <a:cs typeface="Consolas"/>
                </a:rPr>
                <a:t> {</a:t>
              </a:r>
            </a:p>
            <a:p>
              <a:pPr>
                <a:spcBef>
                  <a:spcPts val="600"/>
                </a:spcBef>
              </a:pPr>
              <a:r>
                <a:rPr lang="en-US" sz="1200" dirty="0">
                  <a:latin typeface="Consolas"/>
                  <a:ea typeface="Consolas"/>
                  <a:cs typeface="Consolas"/>
                </a:rPr>
                <a:t>    </a:t>
              </a:r>
              <a:r>
                <a:rPr lang="en-US" sz="1400" dirty="0">
                  <a:solidFill>
                    <a:srgbClr val="005799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/** Constructs a fraction from the two integers */</a:t>
              </a:r>
              <a:endParaRPr lang="en-US" sz="1200" dirty="0">
                <a:solidFill>
                  <a:srgbClr val="005799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  <a:p>
              <a:r>
                <a:rPr lang="en-US" sz="1200" dirty="0">
                  <a:latin typeface="Consolas"/>
                  <a:ea typeface="Consolas"/>
                  <a:cs typeface="Consolas"/>
                </a:rPr>
                <a:t>    </a:t>
              </a: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Consolas"/>
                  <a:ea typeface="Consolas"/>
                  <a:cs typeface="Consolas"/>
                </a:rPr>
                <a:t>public</a:t>
              </a:r>
              <a:r>
                <a:rPr lang="en-US" sz="1200" dirty="0">
                  <a:latin typeface="Consolas"/>
                  <a:ea typeface="Consolas"/>
                  <a:cs typeface="Consolas"/>
                </a:rPr>
                <a:t> </a:t>
              </a:r>
              <a:r>
                <a:rPr lang="en-US" sz="1200" b="1" dirty="0">
                  <a:latin typeface="Consolas"/>
                  <a:ea typeface="Consolas"/>
                  <a:cs typeface="Consolas"/>
                </a:rPr>
                <a:t>Fraction</a:t>
              </a:r>
              <a:r>
                <a:rPr lang="en-US" sz="1200" dirty="0">
                  <a:latin typeface="Consolas"/>
                  <a:ea typeface="Consolas"/>
                  <a:cs typeface="Consolas"/>
                </a:rPr>
                <a:t>(int numerator, int denominator)     </a:t>
              </a:r>
            </a:p>
            <a:p>
              <a:pPr>
                <a:spcBef>
                  <a:spcPts val="600"/>
                </a:spcBef>
              </a:pPr>
              <a:r>
                <a:rPr lang="en-US" sz="1200" dirty="0">
                  <a:latin typeface="Consolas"/>
                  <a:ea typeface="Consolas"/>
                  <a:cs typeface="Consolas"/>
                </a:rPr>
                <a:t>    </a:t>
              </a:r>
              <a:r>
                <a:rPr lang="en-US" sz="1400" dirty="0">
                  <a:solidFill>
                    <a:srgbClr val="005799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/** Returns the numerator of this fraction */</a:t>
              </a:r>
            </a:p>
            <a:p>
              <a:r>
                <a:rPr lang="en-US" sz="1200" dirty="0">
                  <a:latin typeface="Consolas"/>
                  <a:ea typeface="Consolas"/>
                  <a:cs typeface="Consolas"/>
                </a:rPr>
                <a:t>    </a:t>
              </a: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Consolas"/>
                  <a:ea typeface="Consolas"/>
                  <a:cs typeface="Consolas"/>
                </a:rPr>
                <a:t>public int </a:t>
              </a:r>
              <a:r>
                <a:rPr lang="en-US" sz="1200" b="1" dirty="0">
                  <a:latin typeface="Consolas"/>
                  <a:ea typeface="Consolas"/>
                  <a:cs typeface="Consolas"/>
                </a:rPr>
                <a:t>getNumerator</a:t>
              </a:r>
              <a:r>
                <a:rPr lang="en-US" sz="1200" dirty="0">
                  <a:latin typeface="Consolas"/>
                  <a:ea typeface="Consolas"/>
                  <a:cs typeface="Consolas"/>
                </a:rPr>
                <a:t>()      </a:t>
              </a:r>
            </a:p>
            <a:p>
              <a:pPr>
                <a:spcBef>
                  <a:spcPts val="600"/>
                </a:spcBef>
              </a:pPr>
              <a:r>
                <a:rPr lang="en-US" sz="1200" dirty="0">
                  <a:latin typeface="Consolas"/>
                  <a:ea typeface="Consolas"/>
                  <a:cs typeface="Consolas"/>
                </a:rPr>
                <a:t>    </a:t>
              </a:r>
              <a:r>
                <a:rPr lang="en-US" sz="1400" dirty="0">
                  <a:solidFill>
                    <a:srgbClr val="005799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/** Returns the denominator of this fraction */</a:t>
              </a:r>
            </a:p>
            <a:p>
              <a:r>
                <a:rPr lang="en-US" sz="1200" dirty="0">
                  <a:latin typeface="Consolas"/>
                  <a:ea typeface="Consolas"/>
                  <a:cs typeface="Consolas"/>
                </a:rPr>
                <a:t>    </a:t>
              </a: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Consolas"/>
                  <a:ea typeface="Consolas"/>
                  <a:cs typeface="Consolas"/>
                </a:rPr>
                <a:t>public int </a:t>
              </a:r>
              <a:r>
                <a:rPr lang="en-US" sz="1200" b="1" dirty="0">
                  <a:latin typeface="Consolas"/>
                  <a:ea typeface="Consolas"/>
                  <a:cs typeface="Consolas"/>
                </a:rPr>
                <a:t>getDenominator</a:t>
              </a:r>
              <a:r>
                <a:rPr lang="en-US" sz="1200" dirty="0">
                  <a:latin typeface="Consolas"/>
                  <a:ea typeface="Consolas"/>
                  <a:cs typeface="Consolas"/>
                </a:rPr>
                <a:t>()</a:t>
              </a:r>
            </a:p>
            <a:p>
              <a:pPr>
                <a:spcBef>
                  <a:spcPts val="600"/>
                </a:spcBef>
              </a:pPr>
              <a:r>
                <a:rPr lang="en-US" sz="1200" dirty="0">
                  <a:latin typeface="Consolas"/>
                  <a:ea typeface="Consolas"/>
                  <a:cs typeface="Consolas"/>
                </a:rPr>
                <a:t>    </a:t>
              </a:r>
              <a:r>
                <a:rPr lang="en-US" sz="1400" dirty="0">
                  <a:solidFill>
                    <a:srgbClr val="005799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/** Returns a fraction which is the sum of this fraction and the other one. */</a:t>
              </a:r>
            </a:p>
            <a:p>
              <a:r>
                <a:rPr lang="en-US" sz="1200" dirty="0">
                  <a:latin typeface="Consolas"/>
                  <a:ea typeface="Consolas"/>
                  <a:cs typeface="Consolas"/>
                </a:rPr>
                <a:t>    </a:t>
              </a: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Consolas"/>
                  <a:ea typeface="Consolas"/>
                  <a:cs typeface="Consolas"/>
                </a:rPr>
                <a:t>public Fraction </a:t>
              </a:r>
              <a:r>
                <a:rPr lang="en-US" sz="1200" b="1" dirty="0">
                  <a:latin typeface="Consolas"/>
                  <a:ea typeface="Consolas"/>
                  <a:cs typeface="Consolas"/>
                </a:rPr>
                <a:t>add</a:t>
              </a:r>
              <a:r>
                <a:rPr lang="en-US" sz="1200" dirty="0">
                  <a:latin typeface="Consolas"/>
                  <a:ea typeface="Consolas"/>
                  <a:cs typeface="Consolas"/>
                </a:rPr>
                <a:t>(Fraction other)</a:t>
              </a:r>
            </a:p>
            <a:p>
              <a:pPr>
                <a:spcBef>
                  <a:spcPts val="600"/>
                </a:spcBef>
              </a:pPr>
              <a:r>
                <a:rPr lang="en-US" sz="1200" dirty="0">
                  <a:latin typeface="Consolas"/>
                  <a:ea typeface="Consolas"/>
                  <a:cs typeface="Consolas"/>
                </a:rPr>
                <a:t>    </a:t>
              </a:r>
              <a:r>
                <a:rPr lang="en-US" sz="1400" dirty="0">
                  <a:solidFill>
                    <a:srgbClr val="005799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/** Returns a fraction which is the product of this fraction and the other one. */</a:t>
              </a:r>
            </a:p>
            <a:p>
              <a:r>
                <a:rPr lang="en-US" sz="1200" dirty="0">
                  <a:latin typeface="Consolas"/>
                  <a:ea typeface="Consolas"/>
                  <a:cs typeface="Consolas"/>
                </a:rPr>
                <a:t>    </a:t>
              </a: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Consolas"/>
                  <a:ea typeface="Consolas"/>
                  <a:cs typeface="Consolas"/>
                </a:rPr>
                <a:t>public Fraction </a:t>
              </a:r>
              <a:r>
                <a:rPr lang="en-US" sz="1200" b="1" dirty="0">
                  <a:latin typeface="Consolas"/>
                  <a:ea typeface="Consolas"/>
                  <a:cs typeface="Consolas"/>
                </a:rPr>
                <a:t>multiply</a:t>
              </a:r>
              <a:r>
                <a:rPr lang="en-US" sz="1200" dirty="0">
                  <a:latin typeface="Consolas"/>
                  <a:ea typeface="Consolas"/>
                  <a:cs typeface="Consolas"/>
                </a:rPr>
                <a:t>(Fraction other)</a:t>
              </a:r>
            </a:p>
            <a:p>
              <a:pPr>
                <a:spcBef>
                  <a:spcPts val="600"/>
                </a:spcBef>
              </a:pPr>
              <a:r>
                <a:rPr lang="en-US" sz="1400" dirty="0">
                  <a:solidFill>
                    <a:srgbClr val="005799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    /** Returns the inverse of this fraction. */</a:t>
              </a:r>
            </a:p>
            <a:p>
              <a:r>
                <a:rPr lang="en-US" sz="1200" dirty="0">
                  <a:latin typeface="Consolas"/>
                  <a:ea typeface="Consolas"/>
                  <a:cs typeface="Consolas"/>
                </a:rPr>
                <a:t>     </a:t>
              </a: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Consolas"/>
                  <a:ea typeface="Consolas"/>
                  <a:cs typeface="Consolas"/>
                </a:rPr>
                <a:t>public Fraction </a:t>
              </a:r>
              <a:r>
                <a:rPr lang="en-US" sz="1200" b="1" dirty="0">
                  <a:latin typeface="Consolas"/>
                  <a:ea typeface="Consolas"/>
                  <a:cs typeface="Consolas"/>
                </a:rPr>
                <a:t>invert</a:t>
              </a:r>
              <a:r>
                <a:rPr lang="en-US" sz="1200" dirty="0">
                  <a:latin typeface="Consolas"/>
                  <a:ea typeface="Consolas"/>
                  <a:cs typeface="Consolas"/>
                </a:rPr>
                <a:t>()</a:t>
              </a:r>
            </a:p>
            <a:p>
              <a:pPr>
                <a:spcBef>
                  <a:spcPts val="600"/>
                </a:spcBef>
              </a:pPr>
              <a:r>
                <a:rPr lang="en-US" sz="1200" dirty="0">
                  <a:latin typeface="Consolas"/>
                  <a:ea typeface="Consolas"/>
                  <a:cs typeface="Consolas"/>
                </a:rPr>
                <a:t>    </a:t>
              </a:r>
              <a:r>
                <a:rPr lang="en-US" sz="1400" dirty="0">
                  <a:solidFill>
                    <a:srgbClr val="005799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/** Returns a textual representation of this fraction,</a:t>
              </a:r>
            </a:p>
            <a:p>
              <a:r>
                <a:rPr lang="en-US" sz="1400" dirty="0">
                  <a:solidFill>
                    <a:srgbClr val="005799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        *  in the form "numerator/denominator". */</a:t>
              </a:r>
            </a:p>
            <a:p>
              <a:r>
                <a:rPr lang="en-US" sz="1200" dirty="0">
                  <a:latin typeface="Consolas"/>
                  <a:ea typeface="Consolas"/>
                  <a:cs typeface="Consolas"/>
                </a:rPr>
                <a:t>    </a:t>
              </a:r>
              <a:r>
                <a:rPr lang="en-US" sz="1200" dirty="0">
                  <a:solidFill>
                    <a:schemeClr val="bg1">
                      <a:lumMod val="50000"/>
                    </a:schemeClr>
                  </a:solidFill>
                  <a:latin typeface="Consolas"/>
                  <a:ea typeface="Consolas"/>
                  <a:cs typeface="Consolas"/>
                </a:rPr>
                <a:t>public String </a:t>
              </a:r>
              <a:r>
                <a:rPr lang="en-US" sz="1200" b="1" dirty="0">
                  <a:latin typeface="Consolas"/>
                  <a:ea typeface="Consolas"/>
                  <a:cs typeface="Consolas"/>
                </a:rPr>
                <a:t>toString</a:t>
              </a:r>
              <a:r>
                <a:rPr lang="en-US" sz="1200" dirty="0">
                  <a:latin typeface="Consolas"/>
                  <a:ea typeface="Consolas"/>
                  <a:cs typeface="Consolas"/>
                </a:rPr>
                <a:t>()</a:t>
              </a:r>
            </a:p>
            <a:p>
              <a:pPr>
                <a:spcBef>
                  <a:spcPts val="600"/>
                </a:spcBef>
              </a:pPr>
              <a:r>
                <a:rPr lang="en-US" sz="1200" dirty="0">
                  <a:latin typeface="Consolas"/>
                  <a:ea typeface="Consolas"/>
                  <a:cs typeface="Consolas"/>
                </a:rPr>
                <a:t>    </a:t>
              </a:r>
              <a:r>
                <a:rPr lang="en-US" sz="1400" dirty="0">
                  <a:solidFill>
                    <a:srgbClr val="007034"/>
                  </a:solidFill>
                  <a:latin typeface="Times New Roman" panose="02020603050405020304" pitchFamily="18" charset="0"/>
                  <a:ea typeface="Consolas"/>
                  <a:cs typeface="Times New Roman" panose="02020603050405020304" pitchFamily="18" charset="0"/>
                </a:rPr>
                <a:t>// More Fraction methods</a:t>
              </a:r>
              <a:endParaRPr lang="en-US" sz="1200" dirty="0">
                <a:solidFill>
                  <a:srgbClr val="007034"/>
                </a:solidFill>
                <a:latin typeface="Times New Roman" panose="02020603050405020304" pitchFamily="18" charset="0"/>
                <a:ea typeface="Consolas"/>
                <a:cs typeface="Times New Roman" panose="02020603050405020304" pitchFamily="18" charset="0"/>
              </a:endParaRPr>
            </a:p>
            <a:p>
              <a:r>
                <a:rPr lang="en-US" sz="1200" dirty="0">
                  <a:latin typeface="Consolas"/>
                  <a:ea typeface="Consolas"/>
                  <a:cs typeface="Consolas"/>
                </a:rPr>
                <a:t>}</a:t>
              </a:r>
            </a:p>
          </p:txBody>
        </p:sp>
      </p:grpSp>
      <p:sp>
        <p:nvSpPr>
          <p:cNvPr id="1741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dirty="0"/>
              <a:t>Fraction abstraction </a:t>
            </a:r>
            <a:r>
              <a:rPr kumimoji="0" lang="en-US" sz="1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(API / class skeleton)</a:t>
            </a:r>
            <a:endParaRPr kumimoji="0" lang="en-US" sz="18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22A2C06E-49AC-612C-DFC5-BB20C5A5C137}"/>
              </a:ext>
            </a:extLst>
          </p:cNvPr>
          <p:cNvSpPr/>
          <p:nvPr/>
        </p:nvSpPr>
        <p:spPr bwMode="auto">
          <a:xfrm>
            <a:off x="6411241" y="1060062"/>
            <a:ext cx="375357" cy="230517"/>
          </a:xfrm>
          <a:prstGeom prst="roundRect">
            <a:avLst/>
          </a:prstGeom>
          <a:solidFill>
            <a:schemeClr val="bg1">
              <a:lumMod val="95000"/>
            </a:schemeClr>
          </a:solidFill>
          <a:ln w="9525" cap="flat" cmpd="sng" algn="ctr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0" tIns="45720" rIns="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b="0" i="0" u="none" strike="noStrike" cap="none" normalizeH="0" baseline="0" dirty="0">
                <a:ln>
                  <a:noFill/>
                </a:ln>
                <a:effectLst/>
                <a:latin typeface="Times New Roman" panose="02020603050405020304" pitchFamily="18" charset="0"/>
                <a:ea typeface="ＭＳ Ｐゴシック" charset="-128"/>
                <a:cs typeface="Times New Roman" panose="02020603050405020304" pitchFamily="18" charset="0"/>
              </a:rPr>
              <a:t>API</a:t>
            </a:r>
          </a:p>
        </p:txBody>
      </p:sp>
    </p:spTree>
    <p:extLst>
      <p:ext uri="{BB962C8B-B14F-4D97-AF65-F5344CB8AC3E}">
        <p14:creationId xmlns:p14="http://schemas.microsoft.com/office/powerpoint/2010/main" val="1709914051"/>
      </p:ext>
    </p:extLst>
  </p:cSld>
  <p:clrMapOvr>
    <a:masterClrMapping/>
  </p:clrMapOvr>
</p:sld>
</file>

<file path=ppt/theme/theme1.xml><?xml version="1.0" encoding="utf-8"?>
<a:theme xmlns:a="http://schemas.openxmlformats.org/drawingml/2006/main" name="1_introcs">
  <a:themeElements>
    <a:clrScheme name="">
      <a:dk1>
        <a:srgbClr val="000000"/>
      </a:dk1>
      <a:lt1>
        <a:srgbClr val="FFFFFF"/>
      </a:lt1>
      <a:dk2>
        <a:srgbClr val="C0C0C0"/>
      </a:dk2>
      <a:lt2>
        <a:srgbClr val="010000"/>
      </a:lt2>
      <a:accent1>
        <a:srgbClr val="CC0000"/>
      </a:accent1>
      <a:accent2>
        <a:srgbClr val="777777"/>
      </a:accent2>
      <a:accent3>
        <a:srgbClr val="FFFFFF"/>
      </a:accent3>
      <a:accent4>
        <a:srgbClr val="000000"/>
      </a:accent4>
      <a:accent5>
        <a:srgbClr val="E2AAAA"/>
      </a:accent5>
      <a:accent6>
        <a:srgbClr val="6B6B6B"/>
      </a:accent6>
      <a:hlink>
        <a:srgbClr val="4D4D4D"/>
      </a:hlink>
      <a:folHlink>
        <a:srgbClr val="003399"/>
      </a:folHlink>
    </a:clrScheme>
    <a:fontScheme name="introcs">
      <a:majorFont>
        <a:latin typeface="Comic Sans MS"/>
        <a:ea typeface=""/>
        <a:cs typeface=""/>
      </a:majorFont>
      <a:minorFont>
        <a:latin typeface="Comic Sans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tx2"/>
        </a:solidFill>
        <a:ln w="9525" cap="flat" cmpd="sng" algn="ctr">
          <a:solidFill>
            <a:schemeClr val="bg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2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Comic Sans MS" charset="0"/>
            <a:ea typeface="ＭＳ Ｐゴシック" charset="-128"/>
            <a:cs typeface="ＭＳ Ｐゴシック" charset="-128"/>
          </a:defRPr>
        </a:defPPr>
      </a:lstStyle>
    </a:spDef>
    <a:lnDef>
      <a:spPr bwMode="auto">
        <a:solidFill>
          <a:schemeClr val="tx2"/>
        </a:solidFill>
        <a:ln w="9525" cap="flat" cmpd="sng" algn="ctr">
          <a:solidFill>
            <a:schemeClr val="tx1"/>
          </a:solidFill>
          <a:prstDash val="solid"/>
          <a:round/>
          <a:headEnd type="arrow"/>
          <a:tailEnd type="arrow"/>
        </a:ln>
        <a:effectLst/>
      </a:spPr>
      <a:bodyPr/>
      <a:lstStyle/>
    </a:lnDef>
  </a:objectDefaults>
  <a:extraClrSchemeLst>
    <a:extraClrScheme>
      <a:clrScheme name="introcs 1">
        <a:dk1>
          <a:srgbClr val="009999"/>
        </a:dk1>
        <a:lt1>
          <a:srgbClr val="FFFFFF"/>
        </a:lt1>
        <a:dk2>
          <a:srgbClr val="336699"/>
        </a:dk2>
        <a:lt2>
          <a:srgbClr val="010000"/>
        </a:lt2>
        <a:accent1>
          <a:srgbClr val="CCECFF"/>
        </a:accent1>
        <a:accent2>
          <a:srgbClr val="FFFFCC"/>
        </a:accent2>
        <a:accent3>
          <a:srgbClr val="FFFFFF"/>
        </a:accent3>
        <a:accent4>
          <a:srgbClr val="008282"/>
        </a:accent4>
        <a:accent5>
          <a:srgbClr val="E2F4FF"/>
        </a:accent5>
        <a:accent6>
          <a:srgbClr val="E7E7B9"/>
        </a:accent6>
        <a:hlink>
          <a:srgbClr val="FF9966"/>
        </a:hlink>
        <a:folHlink>
          <a:srgbClr val="FFFF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ntrocs 2">
        <a:dk1>
          <a:srgbClr val="800000"/>
        </a:dk1>
        <a:lt1>
          <a:srgbClr val="FFFFFF"/>
        </a:lt1>
        <a:dk2>
          <a:srgbClr val="000000"/>
        </a:dk2>
        <a:lt2>
          <a:srgbClr val="FFFFCC"/>
        </a:lt2>
        <a:accent1>
          <a:srgbClr val="000000"/>
        </a:accent1>
        <a:accent2>
          <a:srgbClr val="000099"/>
        </a:accent2>
        <a:accent3>
          <a:srgbClr val="AAAAAA"/>
        </a:accent3>
        <a:accent4>
          <a:srgbClr val="DADADA"/>
        </a:accent4>
        <a:accent5>
          <a:srgbClr val="AAAAAA"/>
        </a:accent5>
        <a:accent6>
          <a:srgbClr val="00008A"/>
        </a:accent6>
        <a:hlink>
          <a:srgbClr val="800000"/>
        </a:hlink>
        <a:folHlink>
          <a:srgbClr val="0000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introcs 3">
        <a:dk1>
          <a:srgbClr val="000000"/>
        </a:dk1>
        <a:lt1>
          <a:srgbClr val="FFFFFF"/>
        </a:lt1>
        <a:dk2>
          <a:srgbClr val="000000"/>
        </a:dk2>
        <a:lt2>
          <a:srgbClr val="CBCBCB"/>
        </a:lt2>
        <a:accent1>
          <a:srgbClr val="C0C0C0"/>
        </a:accent1>
        <a:accent2>
          <a:srgbClr val="DDDDDD"/>
        </a:accent2>
        <a:accent3>
          <a:srgbClr val="FFFFFF"/>
        </a:accent3>
        <a:accent4>
          <a:srgbClr val="000000"/>
        </a:accent4>
        <a:accent5>
          <a:srgbClr val="DCDCDC"/>
        </a:accent5>
        <a:accent6>
          <a:srgbClr val="C8C8C8"/>
        </a:accent6>
        <a:hlink>
          <a:srgbClr val="5F5F5F"/>
        </a:hlink>
        <a:folHlink>
          <a:srgbClr val="DDDDDD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ntrocs 4">
        <a:dk1>
          <a:srgbClr val="000000"/>
        </a:dk1>
        <a:lt1>
          <a:srgbClr val="FFFFFF"/>
        </a:lt1>
        <a:dk2>
          <a:srgbClr val="336699"/>
        </a:dk2>
        <a:lt2>
          <a:srgbClr val="010000"/>
        </a:lt2>
        <a:accent1>
          <a:srgbClr val="CCECFF"/>
        </a:accent1>
        <a:accent2>
          <a:srgbClr val="FFFFCC"/>
        </a:accent2>
        <a:accent3>
          <a:srgbClr val="FFFFFF"/>
        </a:accent3>
        <a:accent4>
          <a:srgbClr val="000000"/>
        </a:accent4>
        <a:accent5>
          <a:srgbClr val="E2F4FF"/>
        </a:accent5>
        <a:accent6>
          <a:srgbClr val="E7E7B9"/>
        </a:accent6>
        <a:hlink>
          <a:srgbClr val="FF6600"/>
        </a:hlink>
        <a:folHlink>
          <a:srgbClr val="FFFFCC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ntrocs 5">
        <a:dk1>
          <a:srgbClr val="000000"/>
        </a:dk1>
        <a:lt1>
          <a:srgbClr val="FFFFFF"/>
        </a:lt1>
        <a:dk2>
          <a:srgbClr val="336699"/>
        </a:dk2>
        <a:lt2>
          <a:srgbClr val="010000"/>
        </a:lt2>
        <a:accent1>
          <a:srgbClr val="CCECFF"/>
        </a:accent1>
        <a:accent2>
          <a:srgbClr val="FFFFCC"/>
        </a:accent2>
        <a:accent3>
          <a:srgbClr val="FFFFFF"/>
        </a:accent3>
        <a:accent4>
          <a:srgbClr val="000000"/>
        </a:accent4>
        <a:accent5>
          <a:srgbClr val="E2F4FF"/>
        </a:accent5>
        <a:accent6>
          <a:srgbClr val="E7E7B9"/>
        </a:accent6>
        <a:hlink>
          <a:srgbClr val="FF6600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ntrocs 6">
        <a:dk1>
          <a:srgbClr val="000000"/>
        </a:dk1>
        <a:lt1>
          <a:srgbClr val="FFFFFF"/>
        </a:lt1>
        <a:dk2>
          <a:srgbClr val="336699"/>
        </a:dk2>
        <a:lt2>
          <a:srgbClr val="010000"/>
        </a:lt2>
        <a:accent1>
          <a:srgbClr val="CCECFF"/>
        </a:accent1>
        <a:accent2>
          <a:srgbClr val="FFFFCC"/>
        </a:accent2>
        <a:accent3>
          <a:srgbClr val="FFFFFF"/>
        </a:accent3>
        <a:accent4>
          <a:srgbClr val="000000"/>
        </a:accent4>
        <a:accent5>
          <a:srgbClr val="E2F4FF"/>
        </a:accent5>
        <a:accent6>
          <a:srgbClr val="E7E7B9"/>
        </a:accent6>
        <a:hlink>
          <a:srgbClr val="FF6600"/>
        </a:hlink>
        <a:folHlink>
          <a:srgbClr val="FFFF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introcs 7">
        <a:dk1>
          <a:srgbClr val="000000"/>
        </a:dk1>
        <a:lt1>
          <a:srgbClr val="FFFFFF"/>
        </a:lt1>
        <a:dk2>
          <a:srgbClr val="C0C0C0"/>
        </a:dk2>
        <a:lt2>
          <a:srgbClr val="010000"/>
        </a:lt2>
        <a:accent1>
          <a:srgbClr val="CC0000"/>
        </a:accent1>
        <a:accent2>
          <a:srgbClr val="777777"/>
        </a:accent2>
        <a:accent3>
          <a:srgbClr val="FFFFFF"/>
        </a:accent3>
        <a:accent4>
          <a:srgbClr val="000000"/>
        </a:accent4>
        <a:accent5>
          <a:srgbClr val="E2AAAA"/>
        </a:accent5>
        <a:accent6>
          <a:srgbClr val="6B6B6B"/>
        </a:accent6>
        <a:hlink>
          <a:srgbClr val="4D4D4D"/>
        </a:hlink>
        <a:folHlink>
          <a:srgbClr val="66006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69696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41678</TotalTime>
  <Words>8872</Words>
  <Application>Microsoft Macintosh PowerPoint</Application>
  <PresentationFormat>On-screen Show (4:3)</PresentationFormat>
  <Paragraphs>1208</Paragraphs>
  <Slides>52</Slides>
  <Notes>42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52</vt:i4>
      </vt:variant>
    </vt:vector>
  </HeadingPairs>
  <TitlesOfParts>
    <vt:vector size="61" baseType="lpstr">
      <vt:lpstr>ＭＳ Ｐゴシック</vt:lpstr>
      <vt:lpstr>Arial</vt:lpstr>
      <vt:lpstr>Comic Sans MS</vt:lpstr>
      <vt:lpstr>Consolas</vt:lpstr>
      <vt:lpstr>Menlo</vt:lpstr>
      <vt:lpstr>Monotype Sorts</vt:lpstr>
      <vt:lpstr>Times New Roman</vt:lpstr>
      <vt:lpstr>Wingdings</vt:lpstr>
      <vt:lpstr>1_introcs</vt:lpstr>
      <vt:lpstr>PowerPoint Presentation</vt:lpstr>
      <vt:lpstr>The big picture</vt:lpstr>
      <vt:lpstr>The big picture</vt:lpstr>
      <vt:lpstr>Objects as types</vt:lpstr>
      <vt:lpstr>Fractions</vt:lpstr>
      <vt:lpstr>Class examples</vt:lpstr>
      <vt:lpstr>Fractions</vt:lpstr>
      <vt:lpstr>Fractions</vt:lpstr>
      <vt:lpstr>Fraction abstraction (API / class skeleton)</vt:lpstr>
      <vt:lpstr>Constructors</vt:lpstr>
      <vt:lpstr>Constructors</vt:lpstr>
      <vt:lpstr>Object variables</vt:lpstr>
      <vt:lpstr>Constructors</vt:lpstr>
      <vt:lpstr>Constructors</vt:lpstr>
      <vt:lpstr>Fraction abstraction (API / class skeleton)</vt:lpstr>
      <vt:lpstr>The toString() method</vt:lpstr>
      <vt:lpstr>The toString() method</vt:lpstr>
      <vt:lpstr>Fraction abstraction (API / class skeleton)</vt:lpstr>
      <vt:lpstr>Accessor / getter methods</vt:lpstr>
      <vt:lpstr>Accessor / getter methods</vt:lpstr>
      <vt:lpstr>Fraction abstraction (API / class skeleton)</vt:lpstr>
      <vt:lpstr>Fraction methods</vt:lpstr>
      <vt:lpstr>Fraction methods</vt:lpstr>
      <vt:lpstr>Using methods (a client perspective)</vt:lpstr>
      <vt:lpstr>Using methods (a client perspective)</vt:lpstr>
      <vt:lpstr>Using methods (a client perspective)</vt:lpstr>
      <vt:lpstr>Using methods (a client perspective)</vt:lpstr>
      <vt:lpstr>Recap: Class design</vt:lpstr>
      <vt:lpstr>Recap: Class design</vt:lpstr>
      <vt:lpstr>Recap: key OO concepts</vt:lpstr>
      <vt:lpstr>Lecture plan</vt:lpstr>
      <vt:lpstr>BankAccount</vt:lpstr>
      <vt:lpstr>BankAccount</vt:lpstr>
      <vt:lpstr>Bank account abstraction</vt:lpstr>
      <vt:lpstr>Constructors</vt:lpstr>
      <vt:lpstr>Constructors</vt:lpstr>
      <vt:lpstr>Bank account abstraction</vt:lpstr>
      <vt:lpstr>Accessors / getters</vt:lpstr>
      <vt:lpstr>Accessors / getters</vt:lpstr>
      <vt:lpstr>Bank account abstraction</vt:lpstr>
      <vt:lpstr>Banking methods</vt:lpstr>
      <vt:lpstr>Banking methods</vt:lpstr>
      <vt:lpstr>Banking methods</vt:lpstr>
      <vt:lpstr>Lecture plan</vt:lpstr>
      <vt:lpstr>Point</vt:lpstr>
      <vt:lpstr>Point: abstraction (API) and usage</vt:lpstr>
      <vt:lpstr>Point: abstraction (API) and usage</vt:lpstr>
      <vt:lpstr>Point: abstraction (API) and usage</vt:lpstr>
      <vt:lpstr>Point: abstraction (API) and usage</vt:lpstr>
      <vt:lpstr>Point: abstraction (API) and usage</vt:lpstr>
      <vt:lpstr>Point: abstraction (API) and usage</vt:lpstr>
      <vt:lpstr>Recap</vt:lpstr>
    </vt:vector>
  </TitlesOfParts>
  <Manager/>
  <Company>Princeton University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Powers of Two:  Trace</dc:title>
  <dc:subject/>
  <dc:creator>Kevin Wayne</dc:creator>
  <cp:keywords/>
  <dc:description/>
  <cp:lastModifiedBy>Schocken Shimon</cp:lastModifiedBy>
  <cp:revision>1306</cp:revision>
  <cp:lastPrinted>2014-11-22T15:35:49Z</cp:lastPrinted>
  <dcterms:created xsi:type="dcterms:W3CDTF">2010-03-25T13:24:56Z</dcterms:created>
  <dcterms:modified xsi:type="dcterms:W3CDTF">2024-12-26T04:28:32Z</dcterms:modified>
  <cp:category/>
</cp:coreProperties>
</file>